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8"/>
  </p:notesMasterIdLst>
  <p:sldIdLst>
    <p:sldId id="256" r:id="rId2"/>
    <p:sldId id="314" r:id="rId3"/>
    <p:sldId id="303" r:id="rId4"/>
    <p:sldId id="304" r:id="rId5"/>
    <p:sldId id="274" r:id="rId6"/>
    <p:sldId id="305" r:id="rId7"/>
    <p:sldId id="306" r:id="rId8"/>
    <p:sldId id="307" r:id="rId9"/>
    <p:sldId id="308" r:id="rId10"/>
    <p:sldId id="309" r:id="rId11"/>
    <p:sldId id="310" r:id="rId12"/>
    <p:sldId id="311" r:id="rId13"/>
    <p:sldId id="315" r:id="rId14"/>
    <p:sldId id="312" r:id="rId15"/>
    <p:sldId id="313" r:id="rId16"/>
    <p:sldId id="275" r:id="rId17"/>
    <p:sldId id="277" r:id="rId18"/>
    <p:sldId id="278" r:id="rId19"/>
    <p:sldId id="279" r:id="rId20"/>
    <p:sldId id="281" r:id="rId21"/>
    <p:sldId id="282" r:id="rId22"/>
    <p:sldId id="283" r:id="rId23"/>
    <p:sldId id="284" r:id="rId24"/>
    <p:sldId id="286" r:id="rId25"/>
    <p:sldId id="287" r:id="rId26"/>
    <p:sldId id="289" r:id="rId27"/>
    <p:sldId id="290" r:id="rId28"/>
    <p:sldId id="291" r:id="rId29"/>
    <p:sldId id="293" r:id="rId30"/>
    <p:sldId id="301" r:id="rId31"/>
    <p:sldId id="316" r:id="rId32"/>
    <p:sldId id="317" r:id="rId33"/>
    <p:sldId id="318" r:id="rId34"/>
    <p:sldId id="319" r:id="rId35"/>
    <p:sldId id="320" r:id="rId36"/>
    <p:sldId id="30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2AD2E-2464-4092-ABC7-64D87F24FA9B}" v="7" dt="2020-03-06T08:55:46.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4660"/>
  </p:normalViewPr>
  <p:slideViewPr>
    <p:cSldViewPr snapToGrid="0">
      <p:cViewPr varScale="1">
        <p:scale>
          <a:sx n="114" d="100"/>
          <a:sy n="114" d="100"/>
        </p:scale>
        <p:origin x="31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userId="c70d66d9-7267-4f59-8d9e-6268ec5bdaef" providerId="ADAL" clId="{0152AD2E-2464-4092-ABC7-64D87F24FA9B}"/>
    <pc:docChg chg="custSel modSld sldOrd">
      <pc:chgData name="Nick" userId="c70d66d9-7267-4f59-8d9e-6268ec5bdaef" providerId="ADAL" clId="{0152AD2E-2464-4092-ABC7-64D87F24FA9B}" dt="2020-03-06T08:56:52.349" v="171" actId="1076"/>
      <pc:docMkLst>
        <pc:docMk/>
      </pc:docMkLst>
      <pc:sldChg chg="modSp">
        <pc:chgData name="Nick" userId="c70d66d9-7267-4f59-8d9e-6268ec5bdaef" providerId="ADAL" clId="{0152AD2E-2464-4092-ABC7-64D87F24FA9B}" dt="2020-02-21T10:20:06.190" v="5" actId="20577"/>
        <pc:sldMkLst>
          <pc:docMk/>
          <pc:sldMk cId="4163417866" sldId="274"/>
        </pc:sldMkLst>
        <pc:spChg chg="mod">
          <ac:chgData name="Nick" userId="c70d66d9-7267-4f59-8d9e-6268ec5bdaef" providerId="ADAL" clId="{0152AD2E-2464-4092-ABC7-64D87F24FA9B}" dt="2020-02-21T10:20:06.190" v="5" actId="20577"/>
          <ac:spMkLst>
            <pc:docMk/>
            <pc:sldMk cId="4163417866" sldId="274"/>
            <ac:spMk id="7171" creationId="{00000000-0000-0000-0000-000000000000}"/>
          </ac:spMkLst>
        </pc:spChg>
      </pc:sldChg>
      <pc:sldChg chg="ord">
        <pc:chgData name="Nick" userId="c70d66d9-7267-4f59-8d9e-6268ec5bdaef" providerId="ADAL" clId="{0152AD2E-2464-4092-ABC7-64D87F24FA9B}" dt="2020-03-06T08:17:29.222" v="9"/>
        <pc:sldMkLst>
          <pc:docMk/>
          <pc:sldMk cId="118889317" sldId="302"/>
        </pc:sldMkLst>
      </pc:sldChg>
      <pc:sldChg chg="addSp modSp">
        <pc:chgData name="Nick" userId="c70d66d9-7267-4f59-8d9e-6268ec5bdaef" providerId="ADAL" clId="{0152AD2E-2464-4092-ABC7-64D87F24FA9B}" dt="2020-03-06T08:56:52.349" v="171" actId="1076"/>
        <pc:sldMkLst>
          <pc:docMk/>
          <pc:sldMk cId="1617692092" sldId="310"/>
        </pc:sldMkLst>
        <pc:spChg chg="mod">
          <ac:chgData name="Nick" userId="c70d66d9-7267-4f59-8d9e-6268ec5bdaef" providerId="ADAL" clId="{0152AD2E-2464-4092-ABC7-64D87F24FA9B}" dt="2020-03-06T08:55:41.659" v="10" actId="20577"/>
          <ac:spMkLst>
            <pc:docMk/>
            <pc:sldMk cId="1617692092" sldId="310"/>
            <ac:spMk id="3" creationId="{00000000-0000-0000-0000-000000000000}"/>
          </ac:spMkLst>
        </pc:spChg>
        <pc:spChg chg="add mod">
          <ac:chgData name="Nick" userId="c70d66d9-7267-4f59-8d9e-6268ec5bdaef" providerId="ADAL" clId="{0152AD2E-2464-4092-ABC7-64D87F24FA9B}" dt="2020-03-06T08:56:52.349" v="171" actId="1076"/>
          <ac:spMkLst>
            <pc:docMk/>
            <pc:sldMk cId="1617692092" sldId="310"/>
            <ac:spMk id="4" creationId="{6495D9F3-9D6B-4896-BD58-DDE68B70A13F}"/>
          </ac:spMkLst>
        </pc:spChg>
      </pc:sldChg>
    </pc:docChg>
  </pc:docChgLst>
  <pc:docChgLst>
    <pc:chgData name="Nick Thomas" userId="c70d66d9-7267-4f59-8d9e-6268ec5bdaef" providerId="ADAL" clId="{FA2C3CD3-A200-4D26-B0C4-88E0AF24B7AF}"/>
    <pc:docChg chg="undo custSel mod addSld delSld modSld">
      <pc:chgData name="Nick Thomas" userId="c70d66d9-7267-4f59-8d9e-6268ec5bdaef" providerId="ADAL" clId="{FA2C3CD3-A200-4D26-B0C4-88E0AF24B7AF}" dt="2019-03-01T12:49:50.575" v="1213" actId="2696"/>
      <pc:docMkLst>
        <pc:docMk/>
      </pc:docMkLst>
      <pc:sldChg chg="del">
        <pc:chgData name="Nick Thomas" userId="c70d66d9-7267-4f59-8d9e-6268ec5bdaef" providerId="ADAL" clId="{FA2C3CD3-A200-4D26-B0C4-88E0AF24B7AF}" dt="2019-03-01T12:49:50.575" v="1213" actId="2696"/>
        <pc:sldMkLst>
          <pc:docMk/>
          <pc:sldMk cId="1560839885" sldId="269"/>
        </pc:sldMkLst>
      </pc:sldChg>
      <pc:sldChg chg="modSp modAnim">
        <pc:chgData name="Nick Thomas" userId="c70d66d9-7267-4f59-8d9e-6268ec5bdaef" providerId="ADAL" clId="{FA2C3CD3-A200-4D26-B0C4-88E0AF24B7AF}" dt="2019-03-01T12:44:36.520" v="1211" actId="20577"/>
        <pc:sldMkLst>
          <pc:docMk/>
          <pc:sldMk cId="150449622" sldId="275"/>
        </pc:sldMkLst>
        <pc:spChg chg="mod">
          <ac:chgData name="Nick Thomas" userId="c70d66d9-7267-4f59-8d9e-6268ec5bdaef" providerId="ADAL" clId="{FA2C3CD3-A200-4D26-B0C4-88E0AF24B7AF}" dt="2019-03-01T12:44:36.520" v="1211" actId="20577"/>
          <ac:spMkLst>
            <pc:docMk/>
            <pc:sldMk cId="150449622" sldId="275"/>
            <ac:spMk id="9219" creationId="{00000000-0000-0000-0000-000000000000}"/>
          </ac:spMkLst>
        </pc:spChg>
      </pc:sldChg>
      <pc:sldChg chg="modSp">
        <pc:chgData name="Nick Thomas" userId="c70d66d9-7267-4f59-8d9e-6268ec5bdaef" providerId="ADAL" clId="{FA2C3CD3-A200-4D26-B0C4-88E0AF24B7AF}" dt="2019-02-11T16:30:53.765" v="29" actId="207"/>
        <pc:sldMkLst>
          <pc:docMk/>
          <pc:sldMk cId="2188979757" sldId="278"/>
        </pc:sldMkLst>
        <pc:spChg chg="mod">
          <ac:chgData name="Nick Thomas" userId="c70d66d9-7267-4f59-8d9e-6268ec5bdaef" providerId="ADAL" clId="{FA2C3CD3-A200-4D26-B0C4-88E0AF24B7AF}" dt="2019-02-11T16:30:44.434" v="27" actId="207"/>
          <ac:spMkLst>
            <pc:docMk/>
            <pc:sldMk cId="2188979757" sldId="278"/>
            <ac:spMk id="13316" creationId="{00000000-0000-0000-0000-000000000000}"/>
          </ac:spMkLst>
        </pc:spChg>
        <pc:spChg chg="mod">
          <ac:chgData name="Nick Thomas" userId="c70d66d9-7267-4f59-8d9e-6268ec5bdaef" providerId="ADAL" clId="{FA2C3CD3-A200-4D26-B0C4-88E0AF24B7AF}" dt="2019-02-11T16:30:25.975" v="26" actId="207"/>
          <ac:spMkLst>
            <pc:docMk/>
            <pc:sldMk cId="2188979757" sldId="278"/>
            <ac:spMk id="13321" creationId="{00000000-0000-0000-0000-000000000000}"/>
          </ac:spMkLst>
        </pc:spChg>
        <pc:spChg chg="mod">
          <ac:chgData name="Nick Thomas" userId="c70d66d9-7267-4f59-8d9e-6268ec5bdaef" providerId="ADAL" clId="{FA2C3CD3-A200-4D26-B0C4-88E0AF24B7AF}" dt="2019-02-11T16:30:49.554" v="28" actId="207"/>
          <ac:spMkLst>
            <pc:docMk/>
            <pc:sldMk cId="2188979757" sldId="278"/>
            <ac:spMk id="13323" creationId="{00000000-0000-0000-0000-000000000000}"/>
          </ac:spMkLst>
        </pc:spChg>
        <pc:spChg chg="mod">
          <ac:chgData name="Nick Thomas" userId="c70d66d9-7267-4f59-8d9e-6268ec5bdaef" providerId="ADAL" clId="{FA2C3CD3-A200-4D26-B0C4-88E0AF24B7AF}" dt="2019-02-11T16:30:53.765" v="29" actId="207"/>
          <ac:spMkLst>
            <pc:docMk/>
            <pc:sldMk cId="2188979757" sldId="278"/>
            <ac:spMk id="13354" creationId="{00000000-0000-0000-0000-000000000000}"/>
          </ac:spMkLst>
        </pc:spChg>
      </pc:sldChg>
      <pc:sldChg chg="modSp">
        <pc:chgData name="Nick Thomas" userId="c70d66d9-7267-4f59-8d9e-6268ec5bdaef" providerId="ADAL" clId="{FA2C3CD3-A200-4D26-B0C4-88E0AF24B7AF}" dt="2019-02-11T16:34:08.500" v="30" actId="1076"/>
        <pc:sldMkLst>
          <pc:docMk/>
          <pc:sldMk cId="3786797154" sldId="283"/>
        </pc:sldMkLst>
        <pc:picChg chg="mod">
          <ac:chgData name="Nick Thomas" userId="c70d66d9-7267-4f59-8d9e-6268ec5bdaef" providerId="ADAL" clId="{FA2C3CD3-A200-4D26-B0C4-88E0AF24B7AF}" dt="2019-02-11T16:34:08.500" v="30" actId="1076"/>
          <ac:picMkLst>
            <pc:docMk/>
            <pc:sldMk cId="3786797154" sldId="283"/>
            <ac:picMk id="23556" creationId="{00000000-0000-0000-0000-000000000000}"/>
          </ac:picMkLst>
        </pc:picChg>
      </pc:sldChg>
      <pc:sldChg chg="modSp">
        <pc:chgData name="Nick Thomas" userId="c70d66d9-7267-4f59-8d9e-6268ec5bdaef" providerId="ADAL" clId="{FA2C3CD3-A200-4D26-B0C4-88E0AF24B7AF}" dt="2019-01-30T08:19:08.746" v="11" actId="1076"/>
        <pc:sldMkLst>
          <pc:docMk/>
          <pc:sldMk cId="4101361299" sldId="289"/>
        </pc:sldMkLst>
        <pc:spChg chg="mod">
          <ac:chgData name="Nick Thomas" userId="c70d66d9-7267-4f59-8d9e-6268ec5bdaef" providerId="ADAL" clId="{FA2C3CD3-A200-4D26-B0C4-88E0AF24B7AF}" dt="2019-01-30T08:19:08.746" v="11" actId="1076"/>
          <ac:spMkLst>
            <pc:docMk/>
            <pc:sldMk cId="4101361299" sldId="289"/>
            <ac:spMk id="1188867" creationId="{00000000-0000-0000-0000-000000000000}"/>
          </ac:spMkLst>
        </pc:spChg>
      </pc:sldChg>
      <pc:sldChg chg="modSp">
        <pc:chgData name="Nick Thomas" userId="c70d66d9-7267-4f59-8d9e-6268ec5bdaef" providerId="ADAL" clId="{FA2C3CD3-A200-4D26-B0C4-88E0AF24B7AF}" dt="2019-01-30T08:20:23.123" v="17" actId="1076"/>
        <pc:sldMkLst>
          <pc:docMk/>
          <pc:sldMk cId="1897337405" sldId="290"/>
        </pc:sldMkLst>
        <pc:spChg chg="mod">
          <ac:chgData name="Nick Thomas" userId="c70d66d9-7267-4f59-8d9e-6268ec5bdaef" providerId="ADAL" clId="{FA2C3CD3-A200-4D26-B0C4-88E0AF24B7AF}" dt="2019-01-30T08:20:23.123" v="17" actId="1076"/>
          <ac:spMkLst>
            <pc:docMk/>
            <pc:sldMk cId="1897337405" sldId="290"/>
            <ac:spMk id="37890" creationId="{00000000-0000-0000-0000-000000000000}"/>
          </ac:spMkLst>
        </pc:spChg>
        <pc:spChg chg="mod">
          <ac:chgData name="Nick Thomas" userId="c70d66d9-7267-4f59-8d9e-6268ec5bdaef" providerId="ADAL" clId="{FA2C3CD3-A200-4D26-B0C4-88E0AF24B7AF}" dt="2019-01-30T08:20:13.805" v="16" actId="1076"/>
          <ac:spMkLst>
            <pc:docMk/>
            <pc:sldMk cId="1897337405" sldId="290"/>
            <ac:spMk id="37891" creationId="{00000000-0000-0000-0000-000000000000}"/>
          </ac:spMkLst>
        </pc:spChg>
        <pc:picChg chg="mod ord">
          <ac:chgData name="Nick Thomas" userId="c70d66d9-7267-4f59-8d9e-6268ec5bdaef" providerId="ADAL" clId="{FA2C3CD3-A200-4D26-B0C4-88E0AF24B7AF}" dt="2019-01-30T08:20:08.885" v="15" actId="1076"/>
          <ac:picMkLst>
            <pc:docMk/>
            <pc:sldMk cId="1897337405" sldId="290"/>
            <ac:picMk id="37893" creationId="{00000000-0000-0000-0000-000000000000}"/>
          </ac:picMkLst>
        </pc:picChg>
      </pc:sldChg>
      <pc:sldChg chg="modSp">
        <pc:chgData name="Nick Thomas" userId="c70d66d9-7267-4f59-8d9e-6268ec5bdaef" providerId="ADAL" clId="{FA2C3CD3-A200-4D26-B0C4-88E0AF24B7AF}" dt="2019-01-30T08:20:33.774" v="19" actId="1076"/>
        <pc:sldMkLst>
          <pc:docMk/>
          <pc:sldMk cId="2444720285" sldId="291"/>
        </pc:sldMkLst>
        <pc:spChg chg="mod">
          <ac:chgData name="Nick Thomas" userId="c70d66d9-7267-4f59-8d9e-6268ec5bdaef" providerId="ADAL" clId="{FA2C3CD3-A200-4D26-B0C4-88E0AF24B7AF}" dt="2019-01-30T08:20:33.774" v="19" actId="1076"/>
          <ac:spMkLst>
            <pc:docMk/>
            <pc:sldMk cId="2444720285" sldId="291"/>
            <ac:spMk id="39938" creationId="{00000000-0000-0000-0000-000000000000}"/>
          </ac:spMkLst>
        </pc:spChg>
        <pc:grpChg chg="mod">
          <ac:chgData name="Nick Thomas" userId="c70d66d9-7267-4f59-8d9e-6268ec5bdaef" providerId="ADAL" clId="{FA2C3CD3-A200-4D26-B0C4-88E0AF24B7AF}" dt="2019-01-30T08:20:30.568" v="18" actId="1076"/>
          <ac:grpSpMkLst>
            <pc:docMk/>
            <pc:sldMk cId="2444720285" sldId="291"/>
            <ac:grpSpMk id="39939" creationId="{00000000-0000-0000-0000-000000000000}"/>
          </ac:grpSpMkLst>
        </pc:grpChg>
      </pc:sldChg>
      <pc:sldChg chg="modSp">
        <pc:chgData name="Nick Thomas" userId="c70d66d9-7267-4f59-8d9e-6268ec5bdaef" providerId="ADAL" clId="{FA2C3CD3-A200-4D26-B0C4-88E0AF24B7AF}" dt="2019-01-30T08:21:12.341" v="21" actId="1076"/>
        <pc:sldMkLst>
          <pc:docMk/>
          <pc:sldMk cId="635617446" sldId="293"/>
        </pc:sldMkLst>
        <pc:spChg chg="mod">
          <ac:chgData name="Nick Thomas" userId="c70d66d9-7267-4f59-8d9e-6268ec5bdaef" providerId="ADAL" clId="{FA2C3CD3-A200-4D26-B0C4-88E0AF24B7AF}" dt="2019-01-30T08:21:12.341" v="21" actId="1076"/>
          <ac:spMkLst>
            <pc:docMk/>
            <pc:sldMk cId="635617446" sldId="293"/>
            <ac:spMk id="1200131" creationId="{00000000-0000-0000-0000-000000000000}"/>
          </ac:spMkLst>
        </pc:spChg>
      </pc:sldChg>
      <pc:sldChg chg="modSp">
        <pc:chgData name="Nick Thomas" userId="c70d66d9-7267-4f59-8d9e-6268ec5bdaef" providerId="ADAL" clId="{FA2C3CD3-A200-4D26-B0C4-88E0AF24B7AF}" dt="2019-03-01T12:49:16.400" v="1212" actId="313"/>
        <pc:sldMkLst>
          <pc:docMk/>
          <pc:sldMk cId="4024490481" sldId="301"/>
        </pc:sldMkLst>
        <pc:spChg chg="mod">
          <ac:chgData name="Nick Thomas" userId="c70d66d9-7267-4f59-8d9e-6268ec5bdaef" providerId="ADAL" clId="{FA2C3CD3-A200-4D26-B0C4-88E0AF24B7AF}" dt="2019-03-01T12:49:16.400" v="1212" actId="313"/>
          <ac:spMkLst>
            <pc:docMk/>
            <pc:sldMk cId="4024490481" sldId="301"/>
            <ac:spMk id="60419" creationId="{00000000-0000-0000-0000-000000000000}"/>
          </ac:spMkLst>
        </pc:spChg>
      </pc:sldChg>
      <pc:sldChg chg="modSp">
        <pc:chgData name="Nick Thomas" userId="c70d66d9-7267-4f59-8d9e-6268ec5bdaef" providerId="ADAL" clId="{FA2C3CD3-A200-4D26-B0C4-88E0AF24B7AF}" dt="2019-01-30T08:21:24.324" v="22" actId="1076"/>
        <pc:sldMkLst>
          <pc:docMk/>
          <pc:sldMk cId="118889317" sldId="302"/>
        </pc:sldMkLst>
        <pc:spChg chg="mod">
          <ac:chgData name="Nick Thomas" userId="c70d66d9-7267-4f59-8d9e-6268ec5bdaef" providerId="ADAL" clId="{FA2C3CD3-A200-4D26-B0C4-88E0AF24B7AF}" dt="2019-01-30T08:21:24.324" v="22" actId="1076"/>
          <ac:spMkLst>
            <pc:docMk/>
            <pc:sldMk cId="118889317" sldId="302"/>
            <ac:spMk id="3" creationId="{00000000-0000-0000-0000-000000000000}"/>
          </ac:spMkLst>
        </pc:spChg>
      </pc:sldChg>
      <pc:sldChg chg="modSp">
        <pc:chgData name="Nick Thomas" userId="c70d66d9-7267-4f59-8d9e-6268ec5bdaef" providerId="ADAL" clId="{FA2C3CD3-A200-4D26-B0C4-88E0AF24B7AF}" dt="2019-01-30T08:12:08.599" v="8" actId="20577"/>
        <pc:sldMkLst>
          <pc:docMk/>
          <pc:sldMk cId="1013915761" sldId="305"/>
        </pc:sldMkLst>
        <pc:spChg chg="mod">
          <ac:chgData name="Nick Thomas" userId="c70d66d9-7267-4f59-8d9e-6268ec5bdaef" providerId="ADAL" clId="{FA2C3CD3-A200-4D26-B0C4-88E0AF24B7AF}" dt="2019-01-30T08:12:08.599" v="8" actId="20577"/>
          <ac:spMkLst>
            <pc:docMk/>
            <pc:sldMk cId="1013915761" sldId="305"/>
            <ac:spMk id="3" creationId="{00000000-0000-0000-0000-000000000000}"/>
          </ac:spMkLst>
        </pc:spChg>
      </pc:sldChg>
      <pc:sldChg chg="modSp">
        <pc:chgData name="Nick Thomas" userId="c70d66d9-7267-4f59-8d9e-6268ec5bdaef" providerId="ADAL" clId="{FA2C3CD3-A200-4D26-B0C4-88E0AF24B7AF}" dt="2019-02-11T16:27:08.374" v="25" actId="20577"/>
        <pc:sldMkLst>
          <pc:docMk/>
          <pc:sldMk cId="3681668778" sldId="315"/>
        </pc:sldMkLst>
        <pc:spChg chg="mod">
          <ac:chgData name="Nick Thomas" userId="c70d66d9-7267-4f59-8d9e-6268ec5bdaef" providerId="ADAL" clId="{FA2C3CD3-A200-4D26-B0C4-88E0AF24B7AF}" dt="2019-02-11T16:27:08.374" v="25" actId="20577"/>
          <ac:spMkLst>
            <pc:docMk/>
            <pc:sldMk cId="3681668778" sldId="315"/>
            <ac:spMk id="9" creationId="{998D674E-992E-420C-8954-D5B877BD7378}"/>
          </ac:spMkLst>
        </pc:spChg>
      </pc:sldChg>
      <pc:sldChg chg="modSp add">
        <pc:chgData name="Nick Thomas" userId="c70d66d9-7267-4f59-8d9e-6268ec5bdaef" providerId="ADAL" clId="{FA2C3CD3-A200-4D26-B0C4-88E0AF24B7AF}" dt="2019-02-12T12:24:32.646" v="71" actId="20577"/>
        <pc:sldMkLst>
          <pc:docMk/>
          <pc:sldMk cId="391108571" sldId="316"/>
        </pc:sldMkLst>
        <pc:spChg chg="mod">
          <ac:chgData name="Nick Thomas" userId="c70d66d9-7267-4f59-8d9e-6268ec5bdaef" providerId="ADAL" clId="{FA2C3CD3-A200-4D26-B0C4-88E0AF24B7AF}" dt="2019-02-12T12:24:32.646" v="71" actId="20577"/>
          <ac:spMkLst>
            <pc:docMk/>
            <pc:sldMk cId="391108571" sldId="316"/>
            <ac:spMk id="2" creationId="{9F0F15EA-4B5A-4BC9-B68A-D8E891351F5F}"/>
          </ac:spMkLst>
        </pc:spChg>
      </pc:sldChg>
      <pc:sldChg chg="delSp modSp add">
        <pc:chgData name="Nick Thomas" userId="c70d66d9-7267-4f59-8d9e-6268ec5bdaef" providerId="ADAL" clId="{FA2C3CD3-A200-4D26-B0C4-88E0AF24B7AF}" dt="2019-02-12T12:28:56.476" v="559" actId="313"/>
        <pc:sldMkLst>
          <pc:docMk/>
          <pc:sldMk cId="1713161425" sldId="317"/>
        </pc:sldMkLst>
        <pc:spChg chg="del">
          <ac:chgData name="Nick Thomas" userId="c70d66d9-7267-4f59-8d9e-6268ec5bdaef" providerId="ADAL" clId="{FA2C3CD3-A200-4D26-B0C4-88E0AF24B7AF}" dt="2019-02-12T12:28:50.682" v="556" actId="478"/>
          <ac:spMkLst>
            <pc:docMk/>
            <pc:sldMk cId="1713161425" sldId="317"/>
            <ac:spMk id="2" creationId="{FB0687DC-C998-434F-9778-51BCB900133B}"/>
          </ac:spMkLst>
        </pc:spChg>
        <pc:spChg chg="mod">
          <ac:chgData name="Nick Thomas" userId="c70d66d9-7267-4f59-8d9e-6268ec5bdaef" providerId="ADAL" clId="{FA2C3CD3-A200-4D26-B0C4-88E0AF24B7AF}" dt="2019-02-12T12:28:56.476" v="559" actId="313"/>
          <ac:spMkLst>
            <pc:docMk/>
            <pc:sldMk cId="1713161425" sldId="317"/>
            <ac:spMk id="3" creationId="{169FBB44-CF9B-4377-93A4-67766B7EE90A}"/>
          </ac:spMkLst>
        </pc:spChg>
      </pc:sldChg>
      <pc:sldChg chg="addSp modSp add">
        <pc:chgData name="Nick Thomas" userId="c70d66d9-7267-4f59-8d9e-6268ec5bdaef" providerId="ADAL" clId="{FA2C3CD3-A200-4D26-B0C4-88E0AF24B7AF}" dt="2019-02-12T13:03:46.100" v="868" actId="20577"/>
        <pc:sldMkLst>
          <pc:docMk/>
          <pc:sldMk cId="594278191" sldId="318"/>
        </pc:sldMkLst>
        <pc:spChg chg="mod">
          <ac:chgData name="Nick Thomas" userId="c70d66d9-7267-4f59-8d9e-6268ec5bdaef" providerId="ADAL" clId="{FA2C3CD3-A200-4D26-B0C4-88E0AF24B7AF}" dt="2019-02-12T13:00:44.023" v="576" actId="20577"/>
          <ac:spMkLst>
            <pc:docMk/>
            <pc:sldMk cId="594278191" sldId="318"/>
            <ac:spMk id="2" creationId="{1C656636-CC08-44AE-B466-2846E4646F1E}"/>
          </ac:spMkLst>
        </pc:spChg>
        <pc:spChg chg="mod">
          <ac:chgData name="Nick Thomas" userId="c70d66d9-7267-4f59-8d9e-6268ec5bdaef" providerId="ADAL" clId="{FA2C3CD3-A200-4D26-B0C4-88E0AF24B7AF}" dt="2019-02-12T13:03:46.100" v="868" actId="20577"/>
          <ac:spMkLst>
            <pc:docMk/>
            <pc:sldMk cId="594278191" sldId="318"/>
            <ac:spMk id="3" creationId="{0C17FDF5-B44E-4EA2-A810-B4DF6CE515B2}"/>
          </ac:spMkLst>
        </pc:spChg>
        <pc:picChg chg="add mod">
          <ac:chgData name="Nick Thomas" userId="c70d66d9-7267-4f59-8d9e-6268ec5bdaef" providerId="ADAL" clId="{FA2C3CD3-A200-4D26-B0C4-88E0AF24B7AF}" dt="2019-02-12T13:02:41.981" v="686" actId="1076"/>
          <ac:picMkLst>
            <pc:docMk/>
            <pc:sldMk cId="594278191" sldId="318"/>
            <ac:picMk id="4" creationId="{20267CDD-797F-4454-A1D8-861F15CC0DCD}"/>
          </ac:picMkLst>
        </pc:picChg>
      </pc:sldChg>
      <pc:sldChg chg="addSp delSp modSp add mod setBg setClrOvrMap">
        <pc:chgData name="Nick Thomas" userId="c70d66d9-7267-4f59-8d9e-6268ec5bdaef" providerId="ADAL" clId="{FA2C3CD3-A200-4D26-B0C4-88E0AF24B7AF}" dt="2019-02-12T13:07:48.012" v="1194" actId="27614"/>
        <pc:sldMkLst>
          <pc:docMk/>
          <pc:sldMk cId="3281510470" sldId="319"/>
        </pc:sldMkLst>
        <pc:spChg chg="del">
          <ac:chgData name="Nick Thomas" userId="c70d66d9-7267-4f59-8d9e-6268ec5bdaef" providerId="ADAL" clId="{FA2C3CD3-A200-4D26-B0C4-88E0AF24B7AF}" dt="2019-02-12T13:06:58.702" v="1184" actId="478"/>
          <ac:spMkLst>
            <pc:docMk/>
            <pc:sldMk cId="3281510470" sldId="319"/>
            <ac:spMk id="2" creationId="{864CF358-1A20-4130-AC9F-6A8488B3100D}"/>
          </ac:spMkLst>
        </pc:spChg>
        <pc:spChg chg="mod ord">
          <ac:chgData name="Nick Thomas" userId="c70d66d9-7267-4f59-8d9e-6268ec5bdaef" providerId="ADAL" clId="{FA2C3CD3-A200-4D26-B0C4-88E0AF24B7AF}" dt="2019-02-12T13:07:42.313" v="1193" actId="26606"/>
          <ac:spMkLst>
            <pc:docMk/>
            <pc:sldMk cId="3281510470" sldId="319"/>
            <ac:spMk id="3" creationId="{E014E47E-786C-4C15-8DB5-C296E732638B}"/>
          </ac:spMkLst>
        </pc:spChg>
        <pc:spChg chg="add">
          <ac:chgData name="Nick Thomas" userId="c70d66d9-7267-4f59-8d9e-6268ec5bdaef" providerId="ADAL" clId="{FA2C3CD3-A200-4D26-B0C4-88E0AF24B7AF}" dt="2019-02-12T13:07:42.313" v="1193" actId="26606"/>
          <ac:spMkLst>
            <pc:docMk/>
            <pc:sldMk cId="3281510470" sldId="319"/>
            <ac:spMk id="6" creationId="{124D9F5B-C72B-41EE-97C2-D3600B62717D}"/>
          </ac:spMkLst>
        </pc:spChg>
        <pc:spChg chg="add del">
          <ac:chgData name="Nick Thomas" userId="c70d66d9-7267-4f59-8d9e-6268ec5bdaef" providerId="ADAL" clId="{FA2C3CD3-A200-4D26-B0C4-88E0AF24B7AF}" dt="2019-02-12T13:07:37.056" v="1188" actId="26606"/>
          <ac:spMkLst>
            <pc:docMk/>
            <pc:sldMk cId="3281510470" sldId="319"/>
            <ac:spMk id="9" creationId="{124D9F5B-C72B-41EE-97C2-D3600B62717D}"/>
          </ac:spMkLst>
        </pc:spChg>
        <pc:spChg chg="add del">
          <ac:chgData name="Nick Thomas" userId="c70d66d9-7267-4f59-8d9e-6268ec5bdaef" providerId="ADAL" clId="{FA2C3CD3-A200-4D26-B0C4-88E0AF24B7AF}" dt="2019-02-12T13:07:41.484" v="1190" actId="26606"/>
          <ac:spMkLst>
            <pc:docMk/>
            <pc:sldMk cId="3281510470" sldId="319"/>
            <ac:spMk id="19" creationId="{89220CFE-A3C6-448E-A8C7-CEAED9325576}"/>
          </ac:spMkLst>
        </pc:spChg>
        <pc:spChg chg="add del">
          <ac:chgData name="Nick Thomas" userId="c70d66d9-7267-4f59-8d9e-6268ec5bdaef" providerId="ADAL" clId="{FA2C3CD3-A200-4D26-B0C4-88E0AF24B7AF}" dt="2019-02-12T13:07:41.484" v="1190" actId="26606"/>
          <ac:spMkLst>
            <pc:docMk/>
            <pc:sldMk cId="3281510470" sldId="319"/>
            <ac:spMk id="20" creationId="{2E91ED80-632C-4328-8E5C-0CAF33E77C7E}"/>
          </ac:spMkLst>
        </pc:spChg>
        <pc:grpChg chg="add">
          <ac:chgData name="Nick Thomas" userId="c70d66d9-7267-4f59-8d9e-6268ec5bdaef" providerId="ADAL" clId="{FA2C3CD3-A200-4D26-B0C4-88E0AF24B7AF}" dt="2019-02-12T13:07:42.313" v="1193" actId="26606"/>
          <ac:grpSpMkLst>
            <pc:docMk/>
            <pc:sldMk cId="3281510470" sldId="319"/>
            <ac:grpSpMk id="7" creationId="{0180A64C-1862-4B1B-8953-FA96DEE4C44F}"/>
          </ac:grpSpMkLst>
        </pc:grpChg>
        <pc:grpChg chg="add del">
          <ac:chgData name="Nick Thomas" userId="c70d66d9-7267-4f59-8d9e-6268ec5bdaef" providerId="ADAL" clId="{FA2C3CD3-A200-4D26-B0C4-88E0AF24B7AF}" dt="2019-02-12T13:07:37.056" v="1188" actId="26606"/>
          <ac:grpSpMkLst>
            <pc:docMk/>
            <pc:sldMk cId="3281510470" sldId="319"/>
            <ac:grpSpMk id="11" creationId="{0180A64C-1862-4B1B-8953-FA96DEE4C44F}"/>
          </ac:grpSpMkLst>
        </pc:grpChg>
        <pc:grpChg chg="add del">
          <ac:chgData name="Nick Thomas" userId="c70d66d9-7267-4f59-8d9e-6268ec5bdaef" providerId="ADAL" clId="{FA2C3CD3-A200-4D26-B0C4-88E0AF24B7AF}" dt="2019-02-12T13:07:41.484" v="1190" actId="26606"/>
          <ac:grpSpMkLst>
            <pc:docMk/>
            <pc:sldMk cId="3281510470" sldId="319"/>
            <ac:grpSpMk id="13" creationId="{13A271B6-83F2-4E87-A6AD-450F042D3D0C}"/>
          </ac:grpSpMkLst>
        </pc:grpChg>
        <pc:picChg chg="add mod">
          <ac:chgData name="Nick Thomas" userId="c70d66d9-7267-4f59-8d9e-6268ec5bdaef" providerId="ADAL" clId="{FA2C3CD3-A200-4D26-B0C4-88E0AF24B7AF}" dt="2019-02-12T13:07:48.012" v="1194" actId="27614"/>
          <ac:picMkLst>
            <pc:docMk/>
            <pc:sldMk cId="3281510470" sldId="319"/>
            <ac:picMk id="4" creationId="{0F498323-BD81-4CB7-B4BF-5EE3C7B692AA}"/>
          </ac:picMkLst>
        </pc:picChg>
      </pc:sldChg>
      <pc:sldChg chg="modSp add">
        <pc:chgData name="Nick Thomas" userId="c70d66d9-7267-4f59-8d9e-6268ec5bdaef" providerId="ADAL" clId="{FA2C3CD3-A200-4D26-B0C4-88E0AF24B7AF}" dt="2019-02-12T13:07:57.788" v="1205" actId="20577"/>
        <pc:sldMkLst>
          <pc:docMk/>
          <pc:sldMk cId="2945437547" sldId="320"/>
        </pc:sldMkLst>
        <pc:spChg chg="mod">
          <ac:chgData name="Nick Thomas" userId="c70d66d9-7267-4f59-8d9e-6268ec5bdaef" providerId="ADAL" clId="{FA2C3CD3-A200-4D26-B0C4-88E0AF24B7AF}" dt="2019-02-12T13:07:57.788" v="1205" actId="20577"/>
          <ac:spMkLst>
            <pc:docMk/>
            <pc:sldMk cId="2945437547" sldId="320"/>
            <ac:spMk id="2" creationId="{78D010C3-97BA-445D-9939-14277C8DBC24}"/>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BE692-AA49-450F-BFEF-2E3FBB2E413B}" type="datetimeFigureOut">
              <a:rPr lang="en-GB" smtClean="0"/>
              <a:t>06/03/2020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5FE250-1A07-46CE-80DB-BD5AD66D56E2}" type="slidenum">
              <a:rPr lang="en-GB" smtClean="0"/>
              <a:t>‹#›</a:t>
            </a:fld>
            <a:endParaRPr lang="en-GB"/>
          </a:p>
        </p:txBody>
      </p:sp>
    </p:spTree>
    <p:extLst>
      <p:ext uri="{BB962C8B-B14F-4D97-AF65-F5344CB8AC3E}">
        <p14:creationId xmlns:p14="http://schemas.microsoft.com/office/powerpoint/2010/main" val="143945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EC9255DC-A1D8-4067-B25A-CF3B68587575}" type="slidenum">
              <a:rPr lang="en-US" altLang="en-US" sz="1300" smtClean="0"/>
              <a:pPr/>
              <a:t>5</a:t>
            </a:fld>
            <a:endParaRPr lang="en-US" altLang="en-US" sz="130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95270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6D2AB626-ECC5-4EAE-AAD0-3A43654556DB}" type="slidenum">
              <a:rPr lang="en-US" altLang="en-US" sz="1300" smtClean="0"/>
              <a:pPr/>
              <a:t>25</a:t>
            </a:fld>
            <a:endParaRPr lang="en-US" altLang="en-US" sz="13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421090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33F05F06-A73C-43B0-A49B-079385CF6B0C}" type="slidenum">
              <a:rPr lang="en-US" altLang="en-US" sz="1300" smtClean="0"/>
              <a:pPr/>
              <a:t>26</a:t>
            </a:fld>
            <a:endParaRPr lang="en-US" altLang="en-US" sz="13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138050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A16C0C45-7517-4C86-9E4C-3318E6B0E482}" type="slidenum">
              <a:rPr lang="en-US" altLang="en-US" sz="1300" smtClean="0"/>
              <a:pPr/>
              <a:t>27</a:t>
            </a:fld>
            <a:endParaRPr lang="en-US" altLang="en-US" sz="13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739617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2ACA7728-E462-4025-900E-0EA6393C4375}" type="slidenum">
              <a:rPr lang="en-US" altLang="en-US" sz="1300" smtClean="0"/>
              <a:pPr/>
              <a:t>28</a:t>
            </a:fld>
            <a:endParaRPr lang="en-US" altLang="en-US" sz="13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99439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E160DA51-8371-4092-AE99-3DE57664DD89}" type="slidenum">
              <a:rPr lang="en-US" altLang="en-US" sz="1300" smtClean="0"/>
              <a:pPr/>
              <a:t>29</a:t>
            </a:fld>
            <a:endParaRPr lang="en-US" altLang="en-US" sz="13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926626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7F05449A-FCA2-4F51-A282-83A7462B35E2}" type="slidenum">
              <a:rPr lang="en-US" altLang="en-US" sz="1300" smtClean="0"/>
              <a:pPr/>
              <a:t>30</a:t>
            </a:fld>
            <a:endParaRPr lang="en-US" altLang="en-US" sz="13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73496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ED249E4B-DBD3-43E9-B72D-E04DC0784AD8}" type="slidenum">
              <a:rPr lang="en-US" altLang="en-US" sz="1300" smtClean="0"/>
              <a:pPr/>
              <a:t>17</a:t>
            </a:fld>
            <a:endParaRPr lang="en-US" altLang="en-US" sz="13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233302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C80873AF-89BB-4B6B-8CBF-28E799923B59}" type="slidenum">
              <a:rPr lang="en-US" altLang="en-US" sz="1300" smtClean="0"/>
              <a:pPr/>
              <a:t>18</a:t>
            </a:fld>
            <a:endParaRPr lang="en-US" altLang="en-US" sz="130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795324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9BD3C4D2-8166-42FB-B36B-4560F4FF3889}" type="slidenum">
              <a:rPr lang="en-US" altLang="en-US" sz="1300" smtClean="0"/>
              <a:pPr/>
              <a:t>19</a:t>
            </a:fld>
            <a:endParaRPr lang="en-US" altLang="en-US" sz="13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965691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BE096977-9993-4C4F-932C-44604B80929B}" type="slidenum">
              <a:rPr lang="en-US" altLang="en-US" sz="1300" smtClean="0"/>
              <a:pPr/>
              <a:t>20</a:t>
            </a:fld>
            <a:endParaRPr lang="en-US" altLang="en-US" sz="13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66736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7DEA7898-705D-4497-9B46-F6704E9733C2}" type="slidenum">
              <a:rPr lang="en-US" altLang="en-US" sz="1300" smtClean="0"/>
              <a:pPr/>
              <a:t>21</a:t>
            </a:fld>
            <a:endParaRPr lang="en-US" altLang="en-US" sz="13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940488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C7E63D3E-5A54-453B-9811-38FF383BB15D}" type="slidenum">
              <a:rPr lang="en-US" altLang="en-US" sz="1300" smtClean="0"/>
              <a:pPr/>
              <a:t>22</a:t>
            </a:fld>
            <a:endParaRPr lang="en-US" altLang="en-US" sz="13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130752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A09389FA-094B-4B2B-8A89-8EAEB5F10E0E}" type="slidenum">
              <a:rPr lang="en-US" altLang="en-US" sz="1300" smtClean="0"/>
              <a:pPr/>
              <a:t>23</a:t>
            </a:fld>
            <a:endParaRPr lang="en-US" altLang="en-US" sz="13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22742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defTabSz="966788">
              <a:defRPr sz="4400">
                <a:solidFill>
                  <a:schemeClr val="tx1"/>
                </a:solidFill>
                <a:latin typeface="Arial" panose="020B0604020202020204" pitchFamily="34" charset="0"/>
                <a:cs typeface="Arial" panose="020B0604020202020204" pitchFamily="34" charset="0"/>
              </a:defRPr>
            </a:lvl1pPr>
            <a:lvl2pPr marL="742950" indent="-285750" defTabSz="966788">
              <a:defRPr sz="4400">
                <a:solidFill>
                  <a:schemeClr val="tx1"/>
                </a:solidFill>
                <a:latin typeface="Arial" panose="020B0604020202020204" pitchFamily="34" charset="0"/>
                <a:cs typeface="Arial" panose="020B0604020202020204" pitchFamily="34" charset="0"/>
              </a:defRPr>
            </a:lvl2pPr>
            <a:lvl3pPr marL="1143000" indent="-228600" defTabSz="966788">
              <a:defRPr sz="4400">
                <a:solidFill>
                  <a:schemeClr val="tx1"/>
                </a:solidFill>
                <a:latin typeface="Arial" panose="020B0604020202020204" pitchFamily="34" charset="0"/>
                <a:cs typeface="Arial" panose="020B0604020202020204" pitchFamily="34" charset="0"/>
              </a:defRPr>
            </a:lvl3pPr>
            <a:lvl4pPr marL="1600200" indent="-228600" defTabSz="966788">
              <a:defRPr sz="4400">
                <a:solidFill>
                  <a:schemeClr val="tx1"/>
                </a:solidFill>
                <a:latin typeface="Arial" panose="020B0604020202020204" pitchFamily="34" charset="0"/>
                <a:cs typeface="Arial" panose="020B0604020202020204" pitchFamily="34" charset="0"/>
              </a:defRPr>
            </a:lvl4pPr>
            <a:lvl5pPr marL="2057400" indent="-228600" defTabSz="966788">
              <a:defRPr sz="4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fld id="{2D3AD69E-392F-460A-A6E6-17FDA15CF347}" type="slidenum">
              <a:rPr lang="en-US" altLang="en-US" sz="1300" smtClean="0"/>
              <a:pPr/>
              <a:t>24</a:t>
            </a:fld>
            <a:endParaRPr lang="en-US" altLang="en-US" sz="13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17239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0CDD6F-55B8-4AA6-A297-F626E30E6000}" type="datetimeFigureOut">
              <a:rPr lang="en-GB" smtClean="0"/>
              <a:t>06/03/2020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3F2BF0-1A3E-45D6-8FD3-BA0AAB450DDC}"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3518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D20CDD6F-55B8-4AA6-A297-F626E30E6000}" type="datetimeFigureOut">
              <a:rPr lang="en-GB" smtClean="0"/>
              <a:t>06/03/2020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3378819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0CDD6F-55B8-4AA6-A297-F626E30E6000}" type="datetimeFigureOut">
              <a:rPr lang="en-GB" smtClean="0"/>
              <a:t>06/03/2020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1271407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0CDD6F-55B8-4AA6-A297-F626E30E6000}" type="datetimeFigureOut">
              <a:rPr lang="en-GB" smtClean="0"/>
              <a:t>06/03/2020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3F2BF0-1A3E-45D6-8FD3-BA0AAB450DDC}"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79921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0CDD6F-55B8-4AA6-A297-F626E30E6000}" type="datetimeFigureOut">
              <a:rPr lang="en-GB" smtClean="0"/>
              <a:t>06/03/2020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3838238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0CDD6F-55B8-4AA6-A297-F626E30E6000}" type="datetimeFigureOut">
              <a:rPr lang="en-GB" smtClean="0"/>
              <a:t>06/03/2020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3F2BF0-1A3E-45D6-8FD3-BA0AAB450DDC}"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92554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0CDD6F-55B8-4AA6-A297-F626E30E6000}" type="datetimeFigureOut">
              <a:rPr lang="en-GB" smtClean="0"/>
              <a:t>06/03/2020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4199636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CDD6F-55B8-4AA6-A297-F626E30E6000}" type="datetimeFigureOut">
              <a:rPr lang="en-GB" smtClean="0"/>
              <a:t>06/03/2020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1285509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CDD6F-55B8-4AA6-A297-F626E30E6000}" type="datetimeFigureOut">
              <a:rPr lang="en-GB" smtClean="0"/>
              <a:t>06/03/2020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417004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CDD6F-55B8-4AA6-A297-F626E30E6000}" type="datetimeFigureOut">
              <a:rPr lang="en-GB" smtClean="0"/>
              <a:t>06/03/2020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2824966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0CDD6F-55B8-4AA6-A297-F626E30E6000}" type="datetimeFigureOut">
              <a:rPr lang="en-GB" smtClean="0"/>
              <a:t>06/03/2020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1572733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0CDD6F-55B8-4AA6-A297-F626E30E6000}" type="datetimeFigureOut">
              <a:rPr lang="en-GB" smtClean="0"/>
              <a:t>06/03/2020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3775549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0CDD6F-55B8-4AA6-A297-F626E30E6000}" type="datetimeFigureOut">
              <a:rPr lang="en-GB" smtClean="0"/>
              <a:t>06/03/2020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1426078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0CDD6F-55B8-4AA6-A297-F626E30E6000}" type="datetimeFigureOut">
              <a:rPr lang="en-GB" smtClean="0"/>
              <a:t>06/03/2020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428139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0CDD6F-55B8-4AA6-A297-F626E30E6000}" type="datetimeFigureOut">
              <a:rPr lang="en-GB" smtClean="0"/>
              <a:t>06/03/2020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3492162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20CDD6F-55B8-4AA6-A297-F626E30E6000}" type="datetimeFigureOut">
              <a:rPr lang="en-GB" smtClean="0"/>
              <a:t>06/03/2020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989495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20CDD6F-55B8-4AA6-A297-F626E30E6000}" type="datetimeFigureOut">
              <a:rPr lang="en-GB" smtClean="0"/>
              <a:t>06/03/2020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3F2BF0-1A3E-45D6-8FD3-BA0AAB450DDC}" type="slidenum">
              <a:rPr lang="en-GB" smtClean="0"/>
              <a:t>‹#›</a:t>
            </a:fld>
            <a:endParaRPr lang="en-GB"/>
          </a:p>
        </p:txBody>
      </p:sp>
    </p:spTree>
    <p:extLst>
      <p:ext uri="{BB962C8B-B14F-4D97-AF65-F5344CB8AC3E}">
        <p14:creationId xmlns:p14="http://schemas.microsoft.com/office/powerpoint/2010/main" val="1789485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20CDD6F-55B8-4AA6-A297-F626E30E6000}" type="datetimeFigureOut">
              <a:rPr lang="en-GB" smtClean="0"/>
              <a:t>06/03/2020</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03F2BF0-1A3E-45D6-8FD3-BA0AAB450DDC}" type="slidenum">
              <a:rPr lang="en-GB" smtClean="0"/>
              <a:t>‹#›</a:t>
            </a:fld>
            <a:endParaRPr lang="en-GB"/>
          </a:p>
        </p:txBody>
      </p:sp>
    </p:spTree>
    <p:extLst>
      <p:ext uri="{BB962C8B-B14F-4D97-AF65-F5344CB8AC3E}">
        <p14:creationId xmlns:p14="http://schemas.microsoft.com/office/powerpoint/2010/main" val="411238987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gif"/><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arketplace.visualstudio.com/items?itemName=DanielScherzer.GLSL"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Programming for Graphics</a:t>
            </a:r>
          </a:p>
        </p:txBody>
      </p:sp>
      <p:sp>
        <p:nvSpPr>
          <p:cNvPr id="3" name="Subtitle 2"/>
          <p:cNvSpPr>
            <a:spLocks noGrp="1"/>
          </p:cNvSpPr>
          <p:nvPr>
            <p:ph type="subTitle" idx="1"/>
          </p:nvPr>
        </p:nvSpPr>
        <p:spPr/>
        <p:txBody>
          <a:bodyPr/>
          <a:lstStyle/>
          <a:p>
            <a:r>
              <a:rPr lang="en-GB" dirty="0"/>
              <a:t>Graphics pipeline and shaders</a:t>
            </a:r>
          </a:p>
          <a:p>
            <a:endParaRPr lang="en-GB" dirty="0"/>
          </a:p>
        </p:txBody>
      </p:sp>
      <p:pic>
        <p:nvPicPr>
          <p:cNvPr id="6" name="Picture 5"/>
          <p:cNvPicPr>
            <a:picLocks noChangeAspect="1"/>
          </p:cNvPicPr>
          <p:nvPr/>
        </p:nvPicPr>
        <p:blipFill>
          <a:blip r:embed="rId2"/>
          <a:stretch>
            <a:fillRect/>
          </a:stretch>
        </p:blipFill>
        <p:spPr>
          <a:xfrm>
            <a:off x="8293100" y="4597949"/>
            <a:ext cx="3149600" cy="1774275"/>
          </a:xfrm>
          <a:prstGeom prst="rect">
            <a:avLst/>
          </a:prstGeom>
        </p:spPr>
      </p:pic>
      <p:pic>
        <p:nvPicPr>
          <p:cNvPr id="7" name="Picture 6"/>
          <p:cNvPicPr>
            <a:picLocks noChangeAspect="1"/>
          </p:cNvPicPr>
          <p:nvPr/>
        </p:nvPicPr>
        <p:blipFill>
          <a:blip r:embed="rId3"/>
          <a:stretch>
            <a:fillRect/>
          </a:stretch>
        </p:blipFill>
        <p:spPr>
          <a:xfrm>
            <a:off x="5118100" y="4587224"/>
            <a:ext cx="3175000" cy="1785000"/>
          </a:xfrm>
          <a:prstGeom prst="rect">
            <a:avLst/>
          </a:prstGeom>
        </p:spPr>
      </p:pic>
      <p:pic>
        <p:nvPicPr>
          <p:cNvPr id="9" name="Picture 8"/>
          <p:cNvPicPr>
            <a:picLocks noChangeAspect="1"/>
          </p:cNvPicPr>
          <p:nvPr/>
        </p:nvPicPr>
        <p:blipFill rotWithShape="1">
          <a:blip r:embed="rId4"/>
          <a:srcRect l="6001" r="48666"/>
          <a:stretch/>
        </p:blipFill>
        <p:spPr>
          <a:xfrm>
            <a:off x="3691466" y="4594178"/>
            <a:ext cx="1426633" cy="1778046"/>
          </a:xfrm>
          <a:prstGeom prst="rect">
            <a:avLst/>
          </a:prstGeom>
        </p:spPr>
      </p:pic>
      <p:pic>
        <p:nvPicPr>
          <p:cNvPr id="10" name="Picture 9"/>
          <p:cNvPicPr>
            <a:picLocks noChangeAspect="1"/>
          </p:cNvPicPr>
          <p:nvPr/>
        </p:nvPicPr>
        <p:blipFill rotWithShape="1">
          <a:blip r:embed="rId5"/>
          <a:srcRect r="6518"/>
          <a:stretch/>
        </p:blipFill>
        <p:spPr>
          <a:xfrm>
            <a:off x="507522" y="4605848"/>
            <a:ext cx="3183944" cy="1773330"/>
          </a:xfrm>
          <a:prstGeom prst="rect">
            <a:avLst/>
          </a:prstGeom>
        </p:spPr>
      </p:pic>
    </p:spTree>
    <p:extLst>
      <p:ext uri="{BB962C8B-B14F-4D97-AF65-F5344CB8AC3E}">
        <p14:creationId xmlns:p14="http://schemas.microsoft.com/office/powerpoint/2010/main" val="1303541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compute </a:t>
            </a:r>
            <a:r>
              <a:rPr lang="en-GB" dirty="0" err="1"/>
              <a:t>shader</a:t>
            </a:r>
            <a:endParaRPr lang="en-GB" dirty="0"/>
          </a:p>
        </p:txBody>
      </p:sp>
      <p:sp>
        <p:nvSpPr>
          <p:cNvPr id="3" name="Content Placeholder 2"/>
          <p:cNvSpPr>
            <a:spLocks noGrp="1"/>
          </p:cNvSpPr>
          <p:nvPr>
            <p:ph idx="1"/>
          </p:nvPr>
        </p:nvSpPr>
        <p:spPr>
          <a:xfrm>
            <a:off x="1429541" y="3146394"/>
            <a:ext cx="10018713" cy="1504951"/>
          </a:xfrm>
        </p:spPr>
        <p:txBody>
          <a:bodyPr/>
          <a:lstStyle/>
          <a:p>
            <a:r>
              <a:rPr lang="en-GB" dirty="0"/>
              <a:t>There is a 4</a:t>
            </a:r>
            <a:r>
              <a:rPr lang="en-GB" baseline="30000" dirty="0"/>
              <a:t>th</a:t>
            </a:r>
            <a:r>
              <a:rPr lang="en-GB" dirty="0"/>
              <a:t> </a:t>
            </a:r>
            <a:r>
              <a:rPr lang="en-GB" dirty="0" err="1"/>
              <a:t>shader</a:t>
            </a:r>
            <a:r>
              <a:rPr lang="en-GB" dirty="0"/>
              <a:t> called the compute </a:t>
            </a:r>
            <a:r>
              <a:rPr lang="en-GB" dirty="0" err="1"/>
              <a:t>shader</a:t>
            </a:r>
            <a:endParaRPr lang="en-GB" dirty="0"/>
          </a:p>
          <a:p>
            <a:r>
              <a:rPr lang="en-GB" dirty="0"/>
              <a:t>This is separate from the graphics pipeline as it is used to process data on the GPU, data that YOU send.</a:t>
            </a:r>
          </a:p>
        </p:txBody>
      </p:sp>
      <p:pic>
        <p:nvPicPr>
          <p:cNvPr id="7170" name="Picture 2" descr="Image result for compute shade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085" r="15051"/>
          <a:stretch/>
        </p:blipFill>
        <p:spPr bwMode="auto">
          <a:xfrm>
            <a:off x="533400" y="324874"/>
            <a:ext cx="2990850" cy="26342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898" y="429184"/>
            <a:ext cx="5064125" cy="25299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907114">
            <a:off x="3511741" y="2292070"/>
            <a:ext cx="5692128" cy="2862322"/>
          </a:xfrm>
          <a:prstGeom prst="rect">
            <a:avLst/>
          </a:prstGeom>
          <a:solidFill>
            <a:schemeClr val="bg1"/>
          </a:solidFill>
        </p:spPr>
        <p:txBody>
          <a:bodyPr wrap="square" rtlCol="0">
            <a:spAutoFit/>
          </a:bodyPr>
          <a:lstStyle/>
          <a:p>
            <a:pPr algn="ctr"/>
            <a:r>
              <a:rPr lang="en-GB" sz="6000" dirty="0">
                <a:solidFill>
                  <a:srgbClr val="FF0000"/>
                </a:solidFill>
              </a:rPr>
              <a:t>For when your CPU just isn't Fast enough!</a:t>
            </a:r>
          </a:p>
        </p:txBody>
      </p:sp>
    </p:spTree>
    <p:extLst>
      <p:ext uri="{BB962C8B-B14F-4D97-AF65-F5344CB8AC3E}">
        <p14:creationId xmlns:p14="http://schemas.microsoft.com/office/powerpoint/2010/main" val="146311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4212" y="4487332"/>
            <a:ext cx="8534400" cy="1507067"/>
          </a:xfrm>
        </p:spPr>
        <p:txBody>
          <a:bodyPr>
            <a:normAutofit/>
          </a:bodyPr>
          <a:lstStyle/>
          <a:p>
            <a:r>
              <a:rPr lang="en-GB"/>
              <a:t>Why is it faster?</a:t>
            </a:r>
            <a:endParaRPr lang="en-GB" dirty="0"/>
          </a:p>
        </p:txBody>
      </p:sp>
      <p:pic>
        <p:nvPicPr>
          <p:cNvPr id="7" name="Graphic 6" descr="Stopwatch">
            <a:extLst>
              <a:ext uri="{FF2B5EF4-FFF2-40B4-BE49-F238E27FC236}">
                <a16:creationId xmlns:a16="http://schemas.microsoft.com/office/drawing/2014/main" id="{DDA96A7A-6F3E-495B-941E-89C5E2B27A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240" y="924676"/>
            <a:ext cx="3185108" cy="3185108"/>
          </a:xfrm>
          <a:prstGeom prst="rect">
            <a:avLst/>
          </a:prstGeom>
          <a:effectLst>
            <a:innerShdw blurRad="57150" dist="38100" dir="14460000">
              <a:prstClr val="black">
                <a:alpha val="70000"/>
              </a:prstClr>
            </a:innerShdw>
          </a:effectLst>
        </p:spPr>
      </p:pic>
      <p:sp>
        <p:nvSpPr>
          <p:cNvPr id="3" name="Content Placeholder 2"/>
          <p:cNvSpPr>
            <a:spLocks noGrp="1"/>
          </p:cNvSpPr>
          <p:nvPr>
            <p:ph idx="1"/>
          </p:nvPr>
        </p:nvSpPr>
        <p:spPr>
          <a:xfrm>
            <a:off x="4325696" y="733647"/>
            <a:ext cx="6593129" cy="3575884"/>
          </a:xfrm>
        </p:spPr>
        <p:txBody>
          <a:bodyPr>
            <a:normAutofit/>
          </a:bodyPr>
          <a:lstStyle/>
          <a:p>
            <a:r>
              <a:rPr lang="en-GB" dirty="0"/>
              <a:t>Because GPU’s are not the same as CPUs…..</a:t>
            </a:r>
          </a:p>
          <a:p>
            <a:r>
              <a:rPr lang="en-GB" dirty="0"/>
              <a:t>There slower, usually around the 1.5GHz mark*</a:t>
            </a:r>
          </a:p>
          <a:p>
            <a:r>
              <a:rPr lang="en-GB" dirty="0"/>
              <a:t>But there are thousands of them!</a:t>
            </a:r>
          </a:p>
        </p:txBody>
      </p:sp>
      <p:sp>
        <p:nvSpPr>
          <p:cNvPr id="4" name="TextBox 3">
            <a:extLst>
              <a:ext uri="{FF2B5EF4-FFF2-40B4-BE49-F238E27FC236}">
                <a16:creationId xmlns:a16="http://schemas.microsoft.com/office/drawing/2014/main" id="{6495D9F3-9D6B-4896-BD58-DDE68B70A13F}"/>
              </a:ext>
            </a:extLst>
          </p:cNvPr>
          <p:cNvSpPr txBox="1"/>
          <p:nvPr/>
        </p:nvSpPr>
        <p:spPr>
          <a:xfrm>
            <a:off x="8053432" y="6099850"/>
            <a:ext cx="4035104" cy="646331"/>
          </a:xfrm>
          <a:prstGeom prst="rect">
            <a:avLst/>
          </a:prstGeom>
          <a:noFill/>
        </p:spPr>
        <p:txBody>
          <a:bodyPr wrap="square" rtlCol="0">
            <a:spAutoFit/>
          </a:bodyPr>
          <a:lstStyle/>
          <a:p>
            <a:r>
              <a:rPr lang="en-GB" sz="1200" dirty="0"/>
              <a:t>* I wrote this years ago and haven't updated in in a while. </a:t>
            </a:r>
            <a:r>
              <a:rPr lang="en-GB" sz="1200" dirty="0" err="1"/>
              <a:t>Gpu’s</a:t>
            </a:r>
            <a:r>
              <a:rPr lang="en-GB" sz="1200" dirty="0"/>
              <a:t> are still slower than CPUs but they could be faster than 1.5ghz now.</a:t>
            </a:r>
          </a:p>
        </p:txBody>
      </p:sp>
    </p:spTree>
    <p:extLst>
      <p:ext uri="{BB962C8B-B14F-4D97-AF65-F5344CB8AC3E}">
        <p14:creationId xmlns:p14="http://schemas.microsoft.com/office/powerpoint/2010/main" val="1617692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519" y="543981"/>
            <a:ext cx="8534400" cy="1507067"/>
          </a:xfrm>
        </p:spPr>
        <p:txBody>
          <a:bodyPr/>
          <a:lstStyle/>
          <a:p>
            <a:r>
              <a:rPr lang="en-GB" dirty="0"/>
              <a:t>Comparison!</a:t>
            </a:r>
          </a:p>
        </p:txBody>
      </p:sp>
      <p:sp>
        <p:nvSpPr>
          <p:cNvPr id="3" name="Content Placeholder 2"/>
          <p:cNvSpPr>
            <a:spLocks noGrp="1"/>
          </p:cNvSpPr>
          <p:nvPr>
            <p:ph idx="1"/>
          </p:nvPr>
        </p:nvSpPr>
        <p:spPr>
          <a:xfrm>
            <a:off x="1484311" y="2666999"/>
            <a:ext cx="2649540" cy="819151"/>
          </a:xfrm>
        </p:spPr>
        <p:txBody>
          <a:bodyPr/>
          <a:lstStyle/>
          <a:p>
            <a:r>
              <a:rPr lang="en-GB" dirty="0"/>
              <a:t>This is your CPU</a:t>
            </a:r>
          </a:p>
        </p:txBody>
      </p:sp>
      <p:sp>
        <p:nvSpPr>
          <p:cNvPr id="4" name="Content Placeholder 2"/>
          <p:cNvSpPr txBox="1">
            <a:spLocks/>
          </p:cNvSpPr>
          <p:nvPr/>
        </p:nvSpPr>
        <p:spPr>
          <a:xfrm>
            <a:off x="4133851" y="2666998"/>
            <a:ext cx="2649540" cy="819151"/>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GB" dirty="0"/>
              <a:t>This is your GPU</a:t>
            </a:r>
          </a:p>
        </p:txBody>
      </p:sp>
      <p:pic>
        <p:nvPicPr>
          <p:cNvPr id="8194" name="Picture 2" descr="Image result for gpu arcitectuer"/>
          <p:cNvPicPr>
            <a:picLocks noChangeAspect="1" noChangeArrowheads="1"/>
          </p:cNvPicPr>
          <p:nvPr/>
        </p:nvPicPr>
        <p:blipFill rotWithShape="1">
          <a:blip r:embed="rId2">
            <a:extLst>
              <a:ext uri="{28A0092B-C50C-407E-A947-70E740481C1C}">
                <a14:useLocalDpi xmlns:a14="http://schemas.microsoft.com/office/drawing/2010/main" val="0"/>
              </a:ext>
            </a:extLst>
          </a:blip>
          <a:srcRect b="17273"/>
          <a:stretch/>
        </p:blipFill>
        <p:spPr bwMode="auto">
          <a:xfrm>
            <a:off x="1971676" y="3333751"/>
            <a:ext cx="4324350" cy="17335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3132449" y="2811462"/>
            <a:ext cx="4325144" cy="2581274"/>
          </a:xfrm>
          <a:prstGeom prst="rect">
            <a:avLst/>
          </a:prstGeom>
          <a:solidFill>
            <a:schemeClr val="bg1"/>
          </a:solidFill>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ctr">
              <a:buNone/>
            </a:pPr>
            <a:r>
              <a:rPr lang="en-GB" sz="8000" dirty="0"/>
              <a:t>No Wait!</a:t>
            </a:r>
          </a:p>
        </p:txBody>
      </p:sp>
      <p:pic>
        <p:nvPicPr>
          <p:cNvPr id="8196" name="Picture 4" descr="Image result for gpu arcitectu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770" y="1621367"/>
            <a:ext cx="6905625" cy="4819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839200" y="2666998"/>
            <a:ext cx="2663824" cy="1754326"/>
          </a:xfrm>
          <a:prstGeom prst="rect">
            <a:avLst/>
          </a:prstGeom>
          <a:noFill/>
        </p:spPr>
        <p:txBody>
          <a:bodyPr wrap="square" rtlCol="0">
            <a:spAutoFit/>
          </a:bodyPr>
          <a:lstStyle/>
          <a:p>
            <a:r>
              <a:rPr lang="en-GB" dirty="0"/>
              <a:t>This is your GPU!</a:t>
            </a:r>
          </a:p>
          <a:p>
            <a:endParaRPr lang="en-GB" dirty="0"/>
          </a:p>
          <a:p>
            <a:endParaRPr lang="en-GB" dirty="0"/>
          </a:p>
          <a:p>
            <a:r>
              <a:rPr lang="en-GB" dirty="0"/>
              <a:t>1000’s of tiny processors, waiting to do your bidding!</a:t>
            </a:r>
          </a:p>
        </p:txBody>
      </p:sp>
      <p:pic>
        <p:nvPicPr>
          <p:cNvPr id="9" name="Picture 8"/>
          <p:cNvPicPr>
            <a:picLocks noChangeAspect="1"/>
          </p:cNvPicPr>
          <p:nvPr/>
        </p:nvPicPr>
        <p:blipFill>
          <a:blip r:embed="rId4"/>
          <a:stretch>
            <a:fillRect/>
          </a:stretch>
        </p:blipFill>
        <p:spPr>
          <a:xfrm>
            <a:off x="8485696" y="4649923"/>
            <a:ext cx="3584880" cy="1888037"/>
          </a:xfrm>
          <a:prstGeom prst="rect">
            <a:avLst/>
          </a:prstGeom>
        </p:spPr>
      </p:pic>
    </p:spTree>
    <p:extLst>
      <p:ext uri="{BB962C8B-B14F-4D97-AF65-F5344CB8AC3E}">
        <p14:creationId xmlns:p14="http://schemas.microsoft.com/office/powerpoint/2010/main" val="18764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311E6D7-8F3B-4ABF-89DD-64B79557B54E}"/>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930" b="2748"/>
          <a:stretch/>
        </p:blipFill>
        <p:spPr>
          <a:xfrm>
            <a:off x="1517652" y="0"/>
            <a:ext cx="9143999" cy="6857999"/>
          </a:xfrm>
        </p:spPr>
      </p:pic>
      <p:sp>
        <p:nvSpPr>
          <p:cNvPr id="9" name="TextBox 8">
            <a:extLst>
              <a:ext uri="{FF2B5EF4-FFF2-40B4-BE49-F238E27FC236}">
                <a16:creationId xmlns:a16="http://schemas.microsoft.com/office/drawing/2014/main" id="{998D674E-992E-420C-8954-D5B877BD7378}"/>
              </a:ext>
            </a:extLst>
          </p:cNvPr>
          <p:cNvSpPr txBox="1"/>
          <p:nvPr/>
        </p:nvSpPr>
        <p:spPr>
          <a:xfrm>
            <a:off x="0" y="1704975"/>
            <a:ext cx="1517652" cy="2862322"/>
          </a:xfrm>
          <a:prstGeom prst="rect">
            <a:avLst/>
          </a:prstGeom>
          <a:noFill/>
        </p:spPr>
        <p:txBody>
          <a:bodyPr wrap="square" rtlCol="0">
            <a:spAutoFit/>
          </a:bodyPr>
          <a:lstStyle/>
          <a:p>
            <a:r>
              <a:rPr lang="en-GB" dirty="0"/>
              <a:t>And this is what a 2080 looks like.</a:t>
            </a:r>
          </a:p>
          <a:p>
            <a:endParaRPr lang="en-GB" dirty="0"/>
          </a:p>
          <a:p>
            <a:r>
              <a:rPr lang="en-GB" dirty="0"/>
              <a:t>It has more </a:t>
            </a:r>
            <a:r>
              <a:rPr lang="en-GB" dirty="0" err="1"/>
              <a:t>cuda</a:t>
            </a:r>
            <a:r>
              <a:rPr lang="en-GB" dirty="0"/>
              <a:t> cores than this projector has pixels</a:t>
            </a:r>
          </a:p>
        </p:txBody>
      </p:sp>
    </p:spTree>
    <p:extLst>
      <p:ext uri="{BB962C8B-B14F-4D97-AF65-F5344CB8AC3E}">
        <p14:creationId xmlns:p14="http://schemas.microsoft.com/office/powerpoint/2010/main" val="3681668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 y="2"/>
            <a:ext cx="12192000" cy="6858000"/>
          </a:xfrm>
          <a:prstGeom prst="rect">
            <a:avLst/>
          </a:prstGeom>
          <a:solidFill>
            <a:schemeClr val="bg2">
              <a:alpha val="6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0" name="Snip Diagonal Corner Rectangle 6">
            <a:extLst>
              <a:ext uri="{FF2B5EF4-FFF2-40B4-BE49-F238E27FC236}">
                <a16:creationId xmlns:a16="http://schemas.microsoft.com/office/drawing/2014/main" id="{2D5EEA8B-2D86-4D1D-96B3-6B8290303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snip2DiagRect">
            <a:avLst>
              <a:gd name="adj1" fmla="val 0"/>
              <a:gd name="adj2" fmla="val 37605"/>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675645" y="685799"/>
            <a:ext cx="8001000" cy="2971801"/>
          </a:xfrm>
        </p:spPr>
        <p:txBody>
          <a:bodyPr vert="horz" lIns="91440" tIns="45720" rIns="91440" bIns="45720" rtlCol="0" anchor="b">
            <a:normAutofit/>
          </a:bodyPr>
          <a:lstStyle/>
          <a:p>
            <a:r>
              <a:rPr lang="en-US" sz="4800" dirty="0"/>
              <a:t>Why do we care?</a:t>
            </a:r>
          </a:p>
        </p:txBody>
      </p:sp>
      <p:sp>
        <p:nvSpPr>
          <p:cNvPr id="3" name="Content Placeholder 2"/>
          <p:cNvSpPr>
            <a:spLocks noGrp="1"/>
          </p:cNvSpPr>
          <p:nvPr>
            <p:ph idx="1"/>
          </p:nvPr>
        </p:nvSpPr>
        <p:spPr>
          <a:xfrm>
            <a:off x="1675645" y="3843867"/>
            <a:ext cx="6400800" cy="1947333"/>
          </a:xfrm>
        </p:spPr>
        <p:txBody>
          <a:bodyPr vert="horz" lIns="91440" tIns="45720" rIns="91440" bIns="45720" rtlCol="0" anchor="t">
            <a:normAutofit/>
          </a:bodyPr>
          <a:lstStyle/>
          <a:p>
            <a:pPr marL="0" indent="0">
              <a:buNone/>
            </a:pPr>
            <a:r>
              <a:rPr lang="en-US" sz="2100"/>
              <a:t>Because you can override the standard shaders to do cool things….</a:t>
            </a:r>
          </a:p>
        </p:txBody>
      </p:sp>
    </p:spTree>
    <p:extLst>
      <p:ext uri="{BB962C8B-B14F-4D97-AF65-F5344CB8AC3E}">
        <p14:creationId xmlns:p14="http://schemas.microsoft.com/office/powerpoint/2010/main" val="1357362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ha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737641"/>
            <a:ext cx="4596889" cy="3109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60387" y="2439760"/>
            <a:ext cx="8534400" cy="1507067"/>
          </a:xfrm>
        </p:spPr>
        <p:txBody>
          <a:bodyPr/>
          <a:lstStyle/>
          <a:p>
            <a:r>
              <a:rPr lang="en-GB" dirty="0"/>
              <a:t>Like this</a:t>
            </a:r>
          </a:p>
        </p:txBody>
      </p:sp>
      <p:pic>
        <p:nvPicPr>
          <p:cNvPr id="2054" name="Picture 6" descr="http://xy01.net/wp-content/uploads/2014/07/twirl-shad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3137" y="3737641"/>
            <a:ext cx="3598863" cy="31203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vertex shader be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549776" cy="25592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611109" y="148212"/>
            <a:ext cx="3453051" cy="238141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cool shade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6889" y="3393228"/>
            <a:ext cx="4014220" cy="302165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batman arkham city detective mod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9776" y="904450"/>
            <a:ext cx="4061334" cy="228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648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25472" y="5147203"/>
            <a:ext cx="8534400" cy="1507067"/>
          </a:xfrm>
        </p:spPr>
        <p:txBody>
          <a:bodyPr/>
          <a:lstStyle/>
          <a:p>
            <a:pPr eaLnBrk="1" hangingPunct="1"/>
            <a:r>
              <a:rPr lang="en-GB" altLang="en-US" dirty="0"/>
              <a:t>GPU vs CPU</a:t>
            </a:r>
          </a:p>
        </p:txBody>
      </p:sp>
      <p:sp>
        <p:nvSpPr>
          <p:cNvPr id="9219" name="Content Placeholder 2"/>
          <p:cNvSpPr>
            <a:spLocks noGrp="1"/>
          </p:cNvSpPr>
          <p:nvPr>
            <p:ph idx="1"/>
          </p:nvPr>
        </p:nvSpPr>
        <p:spPr>
          <a:xfrm>
            <a:off x="752475" y="533400"/>
            <a:ext cx="9264648" cy="4714874"/>
          </a:xfrm>
        </p:spPr>
        <p:txBody>
          <a:bodyPr>
            <a:normAutofit/>
          </a:bodyPr>
          <a:lstStyle/>
          <a:p>
            <a:pPr eaLnBrk="1" hangingPunct="1"/>
            <a:r>
              <a:rPr lang="en-GB" altLang="en-US" dirty="0"/>
              <a:t>CPU</a:t>
            </a:r>
          </a:p>
          <a:p>
            <a:pPr lvl="1" eaLnBrk="1" hangingPunct="1"/>
            <a:r>
              <a:rPr lang="en-GB" altLang="en-US" dirty="0"/>
              <a:t>Very general</a:t>
            </a:r>
          </a:p>
          <a:p>
            <a:pPr lvl="1" eaLnBrk="1" hangingPunct="1"/>
            <a:r>
              <a:rPr lang="en-GB" altLang="en-US" dirty="0"/>
              <a:t>– Suited to run normal application code.</a:t>
            </a:r>
          </a:p>
          <a:p>
            <a:pPr lvl="1" eaLnBrk="1" hangingPunct="1"/>
            <a:r>
              <a:rPr lang="en-GB" altLang="en-US" dirty="0"/>
              <a:t>Instructs GPU</a:t>
            </a:r>
          </a:p>
          <a:p>
            <a:pPr eaLnBrk="1" hangingPunct="1"/>
            <a:r>
              <a:rPr lang="en-GB" altLang="en-US" dirty="0"/>
              <a:t>GPU</a:t>
            </a:r>
          </a:p>
          <a:p>
            <a:pPr lvl="1" eaLnBrk="1" hangingPunct="1"/>
            <a:r>
              <a:rPr lang="en-GB" altLang="en-US" dirty="0"/>
              <a:t>Highly specialized</a:t>
            </a:r>
          </a:p>
          <a:p>
            <a:pPr lvl="1" eaLnBrk="1" hangingPunct="1"/>
            <a:r>
              <a:rPr lang="en-GB" altLang="en-US" dirty="0"/>
              <a:t>Vector calculations</a:t>
            </a:r>
          </a:p>
          <a:p>
            <a:pPr lvl="1" eaLnBrk="1" hangingPunct="1"/>
            <a:r>
              <a:rPr lang="en-GB" altLang="en-US" dirty="0"/>
              <a:t>Massively parallel</a:t>
            </a:r>
          </a:p>
          <a:p>
            <a:pPr lvl="1" eaLnBrk="1" hangingPunct="1"/>
            <a:r>
              <a:rPr lang="en-GB" altLang="en-US" dirty="0"/>
              <a:t>Waits for CPU commands</a:t>
            </a:r>
          </a:p>
        </p:txBody>
      </p:sp>
      <p:graphicFrame>
        <p:nvGraphicFramePr>
          <p:cNvPr id="9220" name="Object 3"/>
          <p:cNvGraphicFramePr>
            <a:graphicFrameLocks noChangeAspect="1"/>
          </p:cNvGraphicFramePr>
          <p:nvPr/>
        </p:nvGraphicFramePr>
        <p:xfrm>
          <a:off x="8221663" y="4394200"/>
          <a:ext cx="1701800" cy="1949450"/>
        </p:xfrm>
        <a:graphic>
          <a:graphicData uri="http://schemas.openxmlformats.org/presentationml/2006/ole">
            <mc:AlternateContent xmlns:mc="http://schemas.openxmlformats.org/markup-compatibility/2006">
              <mc:Choice xmlns:v="urn:schemas-microsoft-com:vml" Requires="v">
                <p:oleObj spid="_x0000_s1026" name="Bitmap Image" r:id="rId3" imgW="0" imgH="0" progId="Paint.Picture">
                  <p:embed/>
                </p:oleObj>
              </mc:Choice>
              <mc:Fallback>
                <p:oleObj name="Bitmap Image" r:id="rId3" imgW="0" imgH="0" progId="Paint.Picture">
                  <p:embed/>
                  <p:pic>
                    <p:nvPicPr>
                      <p:cNvPr id="922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1663" y="4394200"/>
                        <a:ext cx="170180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221"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01001" y="533400"/>
            <a:ext cx="2143125"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4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fade">
                                      <p:cBhvr>
                                        <p:cTn id="10" dur="500"/>
                                        <p:tgtEl>
                                          <p:spTgt spid="92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fade">
                                      <p:cBhvr>
                                        <p:cTn id="13" dur="500"/>
                                        <p:tgtEl>
                                          <p:spTgt spid="921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219">
                                            <p:txEl>
                                              <p:pRg st="3" end="3"/>
                                            </p:txEl>
                                          </p:spTgt>
                                        </p:tgtEl>
                                        <p:attrNameLst>
                                          <p:attrName>style.visibility</p:attrName>
                                        </p:attrNameLst>
                                      </p:cBhvr>
                                      <p:to>
                                        <p:strVal val="visible"/>
                                      </p:to>
                                    </p:set>
                                    <p:animEffect transition="in" filter="fade">
                                      <p:cBhvr>
                                        <p:cTn id="16" dur="500"/>
                                        <p:tgtEl>
                                          <p:spTgt spid="921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19">
                                            <p:txEl>
                                              <p:pRg st="4" end="4"/>
                                            </p:txEl>
                                          </p:spTgt>
                                        </p:tgtEl>
                                        <p:attrNameLst>
                                          <p:attrName>style.visibility</p:attrName>
                                        </p:attrNameLst>
                                      </p:cBhvr>
                                      <p:to>
                                        <p:strVal val="visible"/>
                                      </p:to>
                                    </p:set>
                                    <p:animEffect transition="in" filter="fade">
                                      <p:cBhvr>
                                        <p:cTn id="21" dur="500"/>
                                        <p:tgtEl>
                                          <p:spTgt spid="9219">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219">
                                            <p:txEl>
                                              <p:pRg st="5" end="5"/>
                                            </p:txEl>
                                          </p:spTgt>
                                        </p:tgtEl>
                                        <p:attrNameLst>
                                          <p:attrName>style.visibility</p:attrName>
                                        </p:attrNameLst>
                                      </p:cBhvr>
                                      <p:to>
                                        <p:strVal val="visible"/>
                                      </p:to>
                                    </p:set>
                                    <p:animEffect transition="in" filter="fade">
                                      <p:cBhvr>
                                        <p:cTn id="24" dur="500"/>
                                        <p:tgtEl>
                                          <p:spTgt spid="9219">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219">
                                            <p:txEl>
                                              <p:pRg st="6" end="6"/>
                                            </p:txEl>
                                          </p:spTgt>
                                        </p:tgtEl>
                                        <p:attrNameLst>
                                          <p:attrName>style.visibility</p:attrName>
                                        </p:attrNameLst>
                                      </p:cBhvr>
                                      <p:to>
                                        <p:strVal val="visible"/>
                                      </p:to>
                                    </p:set>
                                    <p:animEffect transition="in" filter="fade">
                                      <p:cBhvr>
                                        <p:cTn id="27" dur="500"/>
                                        <p:tgtEl>
                                          <p:spTgt spid="9219">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219">
                                            <p:txEl>
                                              <p:pRg st="7" end="7"/>
                                            </p:txEl>
                                          </p:spTgt>
                                        </p:tgtEl>
                                        <p:attrNameLst>
                                          <p:attrName>style.visibility</p:attrName>
                                        </p:attrNameLst>
                                      </p:cBhvr>
                                      <p:to>
                                        <p:strVal val="visible"/>
                                      </p:to>
                                    </p:set>
                                    <p:animEffect transition="in" filter="fade">
                                      <p:cBhvr>
                                        <p:cTn id="30" dur="500"/>
                                        <p:tgtEl>
                                          <p:spTgt spid="9219">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219">
                                            <p:txEl>
                                              <p:pRg st="8" end="8"/>
                                            </p:txEl>
                                          </p:spTgt>
                                        </p:tgtEl>
                                        <p:attrNameLst>
                                          <p:attrName>style.visibility</p:attrName>
                                        </p:attrNameLst>
                                      </p:cBhvr>
                                      <p:to>
                                        <p:strVal val="visible"/>
                                      </p:to>
                                    </p:set>
                                    <p:animEffect transition="in" filter="fade">
                                      <p:cBhvr>
                                        <p:cTn id="33" dur="500"/>
                                        <p:tgtEl>
                                          <p:spTgt spid="92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40488" y="216586"/>
            <a:ext cx="10515600" cy="1325563"/>
          </a:xfrm>
        </p:spPr>
        <p:txBody>
          <a:bodyPr/>
          <a:lstStyle/>
          <a:p>
            <a:pPr eaLnBrk="1" hangingPunct="1"/>
            <a:r>
              <a:rPr lang="en-US" altLang="en-US" sz="4000" dirty="0"/>
              <a:t>Key Trend in OpenGL Evolution</a:t>
            </a:r>
          </a:p>
        </p:txBody>
      </p:sp>
      <p:sp>
        <p:nvSpPr>
          <p:cNvPr id="11267" name="Rectangle 12"/>
          <p:cNvSpPr>
            <a:spLocks noGrp="1" noChangeArrowheads="1"/>
          </p:cNvSpPr>
          <p:nvPr>
            <p:ph idx="1"/>
          </p:nvPr>
        </p:nvSpPr>
        <p:spPr>
          <a:xfrm>
            <a:off x="1981200" y="4419600"/>
            <a:ext cx="8229600" cy="1828800"/>
          </a:xfrm>
        </p:spPr>
        <p:txBody>
          <a:bodyPr/>
          <a:lstStyle/>
          <a:p>
            <a:pPr eaLnBrk="1" hangingPunct="1"/>
            <a:r>
              <a:rPr lang="en-US" altLang="en-US" dirty="0"/>
              <a:t>Direct3D/</a:t>
            </a:r>
            <a:r>
              <a:rPr lang="en-US" altLang="en-US" dirty="0" err="1"/>
              <a:t>Playstation</a:t>
            </a:r>
            <a:r>
              <a:rPr lang="en-US" altLang="en-US" dirty="0"/>
              <a:t> follows the same trend</a:t>
            </a:r>
          </a:p>
          <a:p>
            <a:pPr eaLnBrk="1" hangingPunct="1"/>
            <a:r>
              <a:rPr lang="en-US" altLang="en-US" dirty="0"/>
              <a:t>Also reflects trend in GPU architecture</a:t>
            </a:r>
          </a:p>
          <a:p>
            <a:pPr lvl="1" eaLnBrk="1" hangingPunct="1"/>
            <a:r>
              <a:rPr lang="en-US" altLang="en-US" dirty="0"/>
              <a:t>API and hardware co-evolving</a:t>
            </a:r>
          </a:p>
        </p:txBody>
      </p:sp>
      <p:sp>
        <p:nvSpPr>
          <p:cNvPr id="11268" name="AutoShape 3"/>
          <p:cNvSpPr>
            <a:spLocks noChangeArrowheads="1"/>
          </p:cNvSpPr>
          <p:nvPr/>
        </p:nvSpPr>
        <p:spPr bwMode="auto">
          <a:xfrm>
            <a:off x="3860800" y="2286000"/>
            <a:ext cx="3429000" cy="30480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627" y="10800"/>
                </a:moveTo>
                <a:cubicBezTo>
                  <a:pt x="10627" y="10704"/>
                  <a:pt x="10704" y="10627"/>
                  <a:pt x="10800" y="10627"/>
                </a:cubicBezTo>
                <a:cubicBezTo>
                  <a:pt x="10895" y="10627"/>
                  <a:pt x="10973" y="10704"/>
                  <a:pt x="10973" y="10800"/>
                </a:cubicBezTo>
                <a:lnTo>
                  <a:pt x="21600" y="10800"/>
                </a:lnTo>
                <a:cubicBezTo>
                  <a:pt x="21600" y="4835"/>
                  <a:pt x="16764" y="0"/>
                  <a:pt x="10800" y="0"/>
                </a:cubicBezTo>
                <a:cubicBezTo>
                  <a:pt x="4835" y="0"/>
                  <a:pt x="0" y="4835"/>
                  <a:pt x="0" y="10799"/>
                </a:cubicBezTo>
                <a:lnTo>
                  <a:pt x="10627" y="10800"/>
                </a:lnTo>
                <a:close/>
              </a:path>
            </a:pathLst>
          </a:cu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269" name="AutoShape 4"/>
          <p:cNvSpPr>
            <a:spLocks noChangeArrowheads="1"/>
          </p:cNvSpPr>
          <p:nvPr/>
        </p:nvSpPr>
        <p:spPr bwMode="auto">
          <a:xfrm rot="-2851567">
            <a:off x="5295900" y="3073400"/>
            <a:ext cx="1600200" cy="304800"/>
          </a:xfrm>
          <a:prstGeom prst="rightArrow">
            <a:avLst>
              <a:gd name="adj1" fmla="val 50000"/>
              <a:gd name="adj2" fmla="val 131250"/>
            </a:avLst>
          </a:prstGeom>
          <a:solidFill>
            <a:srgbClr val="A1A1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endParaRPr lang="en-GB" altLang="en-US"/>
          </a:p>
        </p:txBody>
      </p:sp>
      <p:sp>
        <p:nvSpPr>
          <p:cNvPr id="11270" name="Text Box 5"/>
          <p:cNvSpPr txBox="1">
            <a:spLocks noChangeArrowheads="1"/>
          </p:cNvSpPr>
          <p:nvPr/>
        </p:nvSpPr>
        <p:spPr bwMode="auto">
          <a:xfrm>
            <a:off x="3067051" y="3810000"/>
            <a:ext cx="2100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altLang="en-US" sz="2400">
                <a:ea typeface="MS PGothic" panose="020B0600070205080204" pitchFamily="34" charset="-128"/>
              </a:rPr>
              <a:t>Fixed-function</a:t>
            </a:r>
          </a:p>
        </p:txBody>
      </p:sp>
      <p:sp>
        <p:nvSpPr>
          <p:cNvPr id="11271" name="Text Box 6"/>
          <p:cNvSpPr txBox="1">
            <a:spLocks noChangeArrowheads="1"/>
          </p:cNvSpPr>
          <p:nvPr/>
        </p:nvSpPr>
        <p:spPr bwMode="auto">
          <a:xfrm>
            <a:off x="6375400" y="3776663"/>
            <a:ext cx="2185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altLang="en-US" sz="2400">
                <a:ea typeface="MS PGothic" panose="020B0600070205080204" pitchFamily="34" charset="-128"/>
              </a:rPr>
              <a:t>Programmable</a:t>
            </a:r>
          </a:p>
        </p:txBody>
      </p:sp>
      <p:sp>
        <p:nvSpPr>
          <p:cNvPr id="11273" name="Text Box 8"/>
          <p:cNvSpPr txBox="1">
            <a:spLocks noChangeArrowheads="1"/>
          </p:cNvSpPr>
          <p:nvPr/>
        </p:nvSpPr>
        <p:spPr bwMode="auto">
          <a:xfrm>
            <a:off x="2037987" y="2133601"/>
            <a:ext cx="213872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r" eaLnBrk="1" hangingPunct="1"/>
            <a:r>
              <a:rPr lang="en-US" altLang="en-US" sz="2400">
                <a:ea typeface="MS PGothic" panose="020B0600070205080204" pitchFamily="34" charset="-128"/>
              </a:rPr>
              <a:t>Simple</a:t>
            </a:r>
          </a:p>
          <a:p>
            <a:pPr algn="r" eaLnBrk="1" hangingPunct="1"/>
            <a:r>
              <a:rPr lang="en-US" altLang="en-US" sz="2400">
                <a:ea typeface="MS PGothic" panose="020B0600070205080204" pitchFamily="34" charset="-128"/>
              </a:rPr>
              <a:t>Configurability</a:t>
            </a:r>
          </a:p>
        </p:txBody>
      </p:sp>
      <p:sp>
        <p:nvSpPr>
          <p:cNvPr id="11274" name="Text Box 9"/>
          <p:cNvSpPr txBox="1">
            <a:spLocks noChangeArrowheads="1"/>
          </p:cNvSpPr>
          <p:nvPr/>
        </p:nvSpPr>
        <p:spPr bwMode="auto">
          <a:xfrm>
            <a:off x="4414474" y="1447801"/>
            <a:ext cx="213872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r" eaLnBrk="1" hangingPunct="1"/>
            <a:r>
              <a:rPr lang="en-US" altLang="en-US" sz="2400">
                <a:ea typeface="MS PGothic" panose="020B0600070205080204" pitchFamily="34" charset="-128"/>
              </a:rPr>
              <a:t>Complex</a:t>
            </a:r>
          </a:p>
          <a:p>
            <a:pPr algn="r" eaLnBrk="1" hangingPunct="1"/>
            <a:r>
              <a:rPr lang="en-US" altLang="en-US" sz="2400">
                <a:ea typeface="MS PGothic" panose="020B0600070205080204" pitchFamily="34" charset="-128"/>
              </a:rPr>
              <a:t>Configurability</a:t>
            </a:r>
          </a:p>
        </p:txBody>
      </p:sp>
      <p:sp>
        <p:nvSpPr>
          <p:cNvPr id="11275" name="Text Box 10"/>
          <p:cNvSpPr txBox="1">
            <a:spLocks noChangeArrowheads="1"/>
          </p:cNvSpPr>
          <p:nvPr/>
        </p:nvSpPr>
        <p:spPr bwMode="auto">
          <a:xfrm>
            <a:off x="6808789" y="2209800"/>
            <a:ext cx="1404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altLang="en-US" sz="2400">
                <a:ea typeface="MS PGothic" panose="020B0600070205080204" pitchFamily="34" charset="-128"/>
              </a:rPr>
              <a:t>Shaders!</a:t>
            </a:r>
          </a:p>
        </p:txBody>
      </p:sp>
      <p:sp>
        <p:nvSpPr>
          <p:cNvPr id="11276" name="Text Box 11"/>
          <p:cNvSpPr txBox="1">
            <a:spLocks noChangeArrowheads="1"/>
          </p:cNvSpPr>
          <p:nvPr/>
        </p:nvSpPr>
        <p:spPr bwMode="auto">
          <a:xfrm>
            <a:off x="7418389" y="2971800"/>
            <a:ext cx="3036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altLang="en-US" sz="2400">
                <a:ea typeface="MS PGothic" panose="020B0600070205080204" pitchFamily="34" charset="-128"/>
              </a:rPr>
              <a:t>High-level languages</a:t>
            </a:r>
          </a:p>
        </p:txBody>
      </p:sp>
    </p:spTree>
    <p:extLst>
      <p:ext uri="{BB962C8B-B14F-4D97-AF65-F5344CB8AC3E}">
        <p14:creationId xmlns:p14="http://schemas.microsoft.com/office/powerpoint/2010/main" val="3818229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345845" y="-85466"/>
            <a:ext cx="8229600" cy="1371600"/>
          </a:xfrm>
        </p:spPr>
        <p:txBody>
          <a:bodyPr/>
          <a:lstStyle/>
          <a:p>
            <a:pPr eaLnBrk="1" hangingPunct="1"/>
            <a:r>
              <a:rPr lang="en-US" altLang="en-US" sz="3600" dirty="0"/>
              <a:t>Programming </a:t>
            </a:r>
            <a:r>
              <a:rPr lang="en-US" altLang="en-US" sz="3600" dirty="0" err="1"/>
              <a:t>Shaders</a:t>
            </a:r>
            <a:r>
              <a:rPr lang="en-US" altLang="en-US" sz="3600" dirty="0"/>
              <a:t> </a:t>
            </a:r>
            <a:r>
              <a:rPr lang="en-US" altLang="en-US" sz="3600" b="1" dirty="0"/>
              <a:t>inside</a:t>
            </a:r>
            <a:r>
              <a:rPr lang="en-US" altLang="en-US" sz="3600" dirty="0"/>
              <a:t> GPU</a:t>
            </a:r>
          </a:p>
        </p:txBody>
      </p:sp>
      <p:sp>
        <p:nvSpPr>
          <p:cNvPr id="13315" name="Rectangle 3"/>
          <p:cNvSpPr>
            <a:spLocks noGrp="1" noChangeArrowheads="1"/>
          </p:cNvSpPr>
          <p:nvPr>
            <p:ph idx="1"/>
          </p:nvPr>
        </p:nvSpPr>
        <p:spPr>
          <a:xfrm>
            <a:off x="3668232" y="1160720"/>
            <a:ext cx="6781800" cy="1676400"/>
          </a:xfrm>
        </p:spPr>
        <p:txBody>
          <a:bodyPr/>
          <a:lstStyle/>
          <a:p>
            <a:pPr eaLnBrk="1" hangingPunct="1"/>
            <a:r>
              <a:rPr lang="en-US" altLang="en-US" sz="2000"/>
              <a:t>Multiple </a:t>
            </a:r>
            <a:r>
              <a:rPr lang="en-US" altLang="en-US" sz="2000" u="sng">
                <a:solidFill>
                  <a:srgbClr val="FF0000"/>
                </a:solidFill>
              </a:rPr>
              <a:t>programmable</a:t>
            </a:r>
            <a:r>
              <a:rPr lang="en-US" altLang="en-US" sz="2000">
                <a:solidFill>
                  <a:srgbClr val="FF0000"/>
                </a:solidFill>
              </a:rPr>
              <a:t> domains </a:t>
            </a:r>
            <a:r>
              <a:rPr lang="en-US" altLang="en-US" sz="2000"/>
              <a:t>within the GPU</a:t>
            </a:r>
          </a:p>
          <a:p>
            <a:pPr eaLnBrk="1" hangingPunct="1"/>
            <a:r>
              <a:rPr lang="en-US" altLang="en-US" sz="2000"/>
              <a:t>Can be programmed in high-level languages</a:t>
            </a:r>
          </a:p>
          <a:p>
            <a:pPr lvl="1" eaLnBrk="1" hangingPunct="1"/>
            <a:r>
              <a:rPr lang="en-US" altLang="en-US"/>
              <a:t>Cg, HLSL, or OpenGL Shading Language (GLSL)</a:t>
            </a:r>
          </a:p>
        </p:txBody>
      </p:sp>
      <p:sp>
        <p:nvSpPr>
          <p:cNvPr id="13316" name="Rectangle 4"/>
          <p:cNvSpPr>
            <a:spLocks noChangeArrowheads="1"/>
          </p:cNvSpPr>
          <p:nvPr/>
        </p:nvSpPr>
        <p:spPr bwMode="auto">
          <a:xfrm>
            <a:off x="5763732" y="3980120"/>
            <a:ext cx="971550" cy="527050"/>
          </a:xfrm>
          <a:prstGeom prst="rect">
            <a:avLst/>
          </a:prstGeom>
          <a:solidFill>
            <a:srgbClr val="00B050"/>
          </a:solidFill>
          <a:ln w="9525">
            <a:solidFill>
              <a:schemeClr val="tx1"/>
            </a:solidFill>
            <a:miter lim="800000"/>
            <a:headEnd/>
            <a:tailEnd/>
          </a:ln>
          <a:effec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ea typeface="MS PGothic" panose="020B0600070205080204" pitchFamily="34" charset="-128"/>
              </a:rPr>
              <a:t>Geometry</a:t>
            </a:r>
          </a:p>
          <a:p>
            <a:pPr algn="ctr" eaLnBrk="1" hangingPunct="1"/>
            <a:r>
              <a:rPr lang="en-US" altLang="en-US" sz="1400" dirty="0">
                <a:ea typeface="MS PGothic" panose="020B0600070205080204" pitchFamily="34" charset="-128"/>
              </a:rPr>
              <a:t>Program</a:t>
            </a:r>
          </a:p>
        </p:txBody>
      </p:sp>
      <p:sp>
        <p:nvSpPr>
          <p:cNvPr id="13317" name="Rectangle 5"/>
          <p:cNvSpPr>
            <a:spLocks noChangeArrowheads="1"/>
          </p:cNvSpPr>
          <p:nvPr/>
        </p:nvSpPr>
        <p:spPr bwMode="auto">
          <a:xfrm>
            <a:off x="1787045" y="1413133"/>
            <a:ext cx="1338262" cy="527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CEE5"/>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ea typeface="MS PGothic" panose="020B0600070205080204" pitchFamily="34" charset="-128"/>
              </a:rPr>
              <a:t>3D Application</a:t>
            </a:r>
            <a:br>
              <a:rPr lang="en-US" altLang="en-US" sz="1400">
                <a:ea typeface="MS PGothic" panose="020B0600070205080204" pitchFamily="34" charset="-128"/>
              </a:rPr>
            </a:br>
            <a:r>
              <a:rPr lang="en-US" altLang="en-US" sz="1400">
                <a:ea typeface="MS PGothic" panose="020B0600070205080204" pitchFamily="34" charset="-128"/>
              </a:rPr>
              <a:t>or Game</a:t>
            </a:r>
          </a:p>
        </p:txBody>
      </p:sp>
      <p:sp>
        <p:nvSpPr>
          <p:cNvPr id="13318" name="Rectangle 6"/>
          <p:cNvSpPr>
            <a:spLocks noChangeArrowheads="1"/>
          </p:cNvSpPr>
          <p:nvPr/>
        </p:nvSpPr>
        <p:spPr bwMode="auto">
          <a:xfrm>
            <a:off x="1855307" y="2300546"/>
            <a:ext cx="1200150" cy="314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BBCEE5"/>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ea typeface="MS PGothic" panose="020B0600070205080204" pitchFamily="34" charset="-128"/>
              </a:rPr>
              <a:t>OpenGL API</a:t>
            </a:r>
          </a:p>
        </p:txBody>
      </p:sp>
      <p:sp>
        <p:nvSpPr>
          <p:cNvPr id="13319" name="Rectangle 7"/>
          <p:cNvSpPr>
            <a:spLocks noChangeArrowheads="1"/>
          </p:cNvSpPr>
          <p:nvPr/>
        </p:nvSpPr>
        <p:spPr bwMode="auto">
          <a:xfrm>
            <a:off x="1969607" y="3148270"/>
            <a:ext cx="971550" cy="527050"/>
          </a:xfrm>
          <a:prstGeom prst="rect">
            <a:avLst/>
          </a:prstGeom>
          <a:solidFill>
            <a:srgbClr val="BBCE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ea typeface="MS PGothic" panose="020B0600070205080204" pitchFamily="34" charset="-128"/>
              </a:rPr>
              <a:t>GPU</a:t>
            </a:r>
          </a:p>
          <a:p>
            <a:pPr algn="ctr" eaLnBrk="1" hangingPunct="1"/>
            <a:r>
              <a:rPr lang="en-US" altLang="en-US" sz="1400">
                <a:ea typeface="MS PGothic" panose="020B0600070205080204" pitchFamily="34" charset="-128"/>
              </a:rPr>
              <a:t>Front End</a:t>
            </a:r>
          </a:p>
        </p:txBody>
      </p:sp>
      <p:sp>
        <p:nvSpPr>
          <p:cNvPr id="13320" name="Rectangle 8"/>
          <p:cNvSpPr>
            <a:spLocks noChangeArrowheads="1"/>
          </p:cNvSpPr>
          <p:nvPr/>
        </p:nvSpPr>
        <p:spPr bwMode="auto">
          <a:xfrm>
            <a:off x="3211033" y="3141920"/>
            <a:ext cx="963613" cy="527050"/>
          </a:xfrm>
          <a:prstGeom prst="rect">
            <a:avLst/>
          </a:prstGeom>
          <a:solidFill>
            <a:srgbClr val="BBCE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ea typeface="MS PGothic" panose="020B0600070205080204" pitchFamily="34" charset="-128"/>
              </a:rPr>
              <a:t>Vertex</a:t>
            </a:r>
            <a:br>
              <a:rPr lang="en-US" altLang="en-US" sz="1400">
                <a:ea typeface="MS PGothic" panose="020B0600070205080204" pitchFamily="34" charset="-128"/>
              </a:rPr>
            </a:br>
            <a:r>
              <a:rPr lang="en-US" altLang="en-US" sz="1400">
                <a:ea typeface="MS PGothic" panose="020B0600070205080204" pitchFamily="34" charset="-128"/>
              </a:rPr>
              <a:t>Assembly</a:t>
            </a:r>
          </a:p>
        </p:txBody>
      </p:sp>
      <p:sp>
        <p:nvSpPr>
          <p:cNvPr id="13321" name="Rectangle 9"/>
          <p:cNvSpPr>
            <a:spLocks noChangeArrowheads="1"/>
          </p:cNvSpPr>
          <p:nvPr/>
        </p:nvSpPr>
        <p:spPr bwMode="auto">
          <a:xfrm>
            <a:off x="4038121" y="3973770"/>
            <a:ext cx="765175" cy="527050"/>
          </a:xfrm>
          <a:prstGeom prst="rect">
            <a:avLst/>
          </a:prstGeom>
          <a:solidFill>
            <a:srgbClr val="00B050"/>
          </a:solidFill>
          <a:ln w="9525">
            <a:solidFill>
              <a:schemeClr val="tx1"/>
            </a:solidFill>
            <a:miter lim="800000"/>
            <a:headEnd/>
            <a:tailEnd/>
          </a:ln>
          <a:effec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ea typeface="MS PGothic" panose="020B0600070205080204" pitchFamily="34" charset="-128"/>
              </a:rPr>
              <a:t>Vertex</a:t>
            </a:r>
          </a:p>
          <a:p>
            <a:pPr algn="ctr" eaLnBrk="1" hangingPunct="1"/>
            <a:r>
              <a:rPr lang="en-US" altLang="en-US" sz="1400" dirty="0">
                <a:ea typeface="MS PGothic" panose="020B0600070205080204" pitchFamily="34" charset="-128"/>
              </a:rPr>
              <a:t>Shader</a:t>
            </a:r>
          </a:p>
        </p:txBody>
      </p:sp>
      <p:sp>
        <p:nvSpPr>
          <p:cNvPr id="13322" name="Rectangle 10"/>
          <p:cNvSpPr>
            <a:spLocks noChangeArrowheads="1"/>
          </p:cNvSpPr>
          <p:nvPr/>
        </p:nvSpPr>
        <p:spPr bwMode="auto">
          <a:xfrm>
            <a:off x="7005158" y="3208596"/>
            <a:ext cx="1463675" cy="466725"/>
          </a:xfrm>
          <a:prstGeom prst="rect">
            <a:avLst/>
          </a:prstGeom>
          <a:solidFill>
            <a:srgbClr val="BBCE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a:ea typeface="MS PGothic" panose="020B0600070205080204" pitchFamily="34" charset="-128"/>
              </a:rPr>
              <a:t>Clipping, Setup,</a:t>
            </a:r>
          </a:p>
          <a:p>
            <a:pPr algn="ctr" eaLnBrk="1" hangingPunct="1"/>
            <a:r>
              <a:rPr lang="en-US" altLang="en-US" sz="1200" b="1">
                <a:ea typeface="MS PGothic" panose="020B0600070205080204" pitchFamily="34" charset="-128"/>
              </a:rPr>
              <a:t>and Rasterization</a:t>
            </a:r>
          </a:p>
        </p:txBody>
      </p:sp>
      <p:sp>
        <p:nvSpPr>
          <p:cNvPr id="13323" name="Rectangle 11"/>
          <p:cNvSpPr>
            <a:spLocks noChangeArrowheads="1"/>
          </p:cNvSpPr>
          <p:nvPr/>
        </p:nvSpPr>
        <p:spPr bwMode="auto">
          <a:xfrm>
            <a:off x="8164033" y="3903920"/>
            <a:ext cx="950913" cy="527050"/>
          </a:xfrm>
          <a:prstGeom prst="rect">
            <a:avLst/>
          </a:prstGeom>
          <a:solidFill>
            <a:srgbClr val="00B050"/>
          </a:solidFill>
          <a:ln w="9525">
            <a:solidFill>
              <a:schemeClr val="tx1"/>
            </a:solidFill>
            <a:miter lim="800000"/>
            <a:headEnd/>
            <a:tailEnd/>
          </a:ln>
          <a:effec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dirty="0">
                <a:ea typeface="MS PGothic" panose="020B0600070205080204" pitchFamily="34" charset="-128"/>
              </a:rPr>
              <a:t>Fragment</a:t>
            </a:r>
          </a:p>
          <a:p>
            <a:pPr algn="ctr" eaLnBrk="1" hangingPunct="1"/>
            <a:r>
              <a:rPr lang="en-US" altLang="en-US" sz="1400" dirty="0">
                <a:ea typeface="MS PGothic" panose="020B0600070205080204" pitchFamily="34" charset="-128"/>
              </a:rPr>
              <a:t>Shader</a:t>
            </a:r>
          </a:p>
        </p:txBody>
      </p:sp>
      <p:sp>
        <p:nvSpPr>
          <p:cNvPr id="13324" name="Rectangle 12"/>
          <p:cNvSpPr>
            <a:spLocks noChangeArrowheads="1"/>
          </p:cNvSpPr>
          <p:nvPr/>
        </p:nvSpPr>
        <p:spPr bwMode="auto">
          <a:xfrm>
            <a:off x="7182958" y="5340609"/>
            <a:ext cx="1285875" cy="314325"/>
          </a:xfrm>
          <a:prstGeom prst="rect">
            <a:avLst/>
          </a:prstGeom>
          <a:solidFill>
            <a:srgbClr val="BBCE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ea typeface="MS PGothic" panose="020B0600070205080204" pitchFamily="34" charset="-128"/>
              </a:rPr>
              <a:t>Texture Fetch</a:t>
            </a:r>
          </a:p>
        </p:txBody>
      </p:sp>
      <p:sp>
        <p:nvSpPr>
          <p:cNvPr id="13325" name="Rectangle 13"/>
          <p:cNvSpPr>
            <a:spLocks noChangeArrowheads="1"/>
          </p:cNvSpPr>
          <p:nvPr/>
        </p:nvSpPr>
        <p:spPr bwMode="auto">
          <a:xfrm>
            <a:off x="9514995" y="3148270"/>
            <a:ext cx="1060450" cy="527050"/>
          </a:xfrm>
          <a:prstGeom prst="rect">
            <a:avLst/>
          </a:prstGeom>
          <a:solidFill>
            <a:srgbClr val="BBCE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ea typeface="MS PGothic" panose="020B0600070205080204" pitchFamily="34" charset="-128"/>
              </a:rPr>
              <a:t>Raster</a:t>
            </a:r>
          </a:p>
          <a:p>
            <a:pPr algn="ctr" eaLnBrk="1" hangingPunct="1"/>
            <a:r>
              <a:rPr lang="en-US" altLang="en-US" sz="1400">
                <a:ea typeface="MS PGothic" panose="020B0600070205080204" pitchFamily="34" charset="-128"/>
              </a:rPr>
              <a:t>Operations</a:t>
            </a:r>
          </a:p>
        </p:txBody>
      </p:sp>
      <p:sp>
        <p:nvSpPr>
          <p:cNvPr id="13326" name="Rectangle 14"/>
          <p:cNvSpPr>
            <a:spLocks noChangeArrowheads="1"/>
          </p:cNvSpPr>
          <p:nvPr/>
        </p:nvSpPr>
        <p:spPr bwMode="auto">
          <a:xfrm>
            <a:off x="8652982" y="5340609"/>
            <a:ext cx="1779588" cy="314325"/>
          </a:xfrm>
          <a:prstGeom prst="rect">
            <a:avLst/>
          </a:prstGeom>
          <a:solidFill>
            <a:srgbClr val="BBCE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ea typeface="MS PGothic" panose="020B0600070205080204" pitchFamily="34" charset="-128"/>
              </a:rPr>
              <a:t>Framebuffer Access</a:t>
            </a:r>
          </a:p>
        </p:txBody>
      </p:sp>
      <p:cxnSp>
        <p:nvCxnSpPr>
          <p:cNvPr id="13327" name="AutoShape 15"/>
          <p:cNvCxnSpPr>
            <a:cxnSpLocks noChangeShapeType="1"/>
            <a:stCxn id="13323" idx="2"/>
            <a:endCxn id="13324" idx="0"/>
          </p:cNvCxnSpPr>
          <p:nvPr/>
        </p:nvCxnSpPr>
        <p:spPr bwMode="auto">
          <a:xfrm rot="5400000">
            <a:off x="7778270" y="4478596"/>
            <a:ext cx="909638" cy="814387"/>
          </a:xfrm>
          <a:prstGeom prst="curvedConnector3">
            <a:avLst>
              <a:gd name="adj1" fmla="val 49912"/>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8" name="AutoShape 16"/>
          <p:cNvCxnSpPr>
            <a:cxnSpLocks noChangeShapeType="1"/>
            <a:stCxn id="13325" idx="2"/>
            <a:endCxn id="13326" idx="0"/>
          </p:cNvCxnSpPr>
          <p:nvPr/>
        </p:nvCxnSpPr>
        <p:spPr bwMode="auto">
          <a:xfrm rot="5400000">
            <a:off x="8961751" y="4257139"/>
            <a:ext cx="1665288" cy="501650"/>
          </a:xfrm>
          <a:prstGeom prst="curvedConnector3">
            <a:avLst>
              <a:gd name="adj1" fmla="val 49954"/>
            </a:avLst>
          </a:prstGeom>
          <a:noFill/>
          <a:ln w="2857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9" name="Rectangle 17"/>
          <p:cNvSpPr>
            <a:spLocks noChangeArrowheads="1"/>
          </p:cNvSpPr>
          <p:nvPr/>
        </p:nvSpPr>
        <p:spPr bwMode="auto">
          <a:xfrm>
            <a:off x="6030433" y="6026409"/>
            <a:ext cx="1571625" cy="314325"/>
          </a:xfrm>
          <a:prstGeom prst="rect">
            <a:avLst/>
          </a:prstGeom>
          <a:solidFill>
            <a:srgbClr val="BBCE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ea typeface="MS PGothic" panose="020B0600070205080204" pitchFamily="34" charset="-128"/>
              </a:rPr>
              <a:t>Memory Interface</a:t>
            </a:r>
          </a:p>
        </p:txBody>
      </p:sp>
      <p:cxnSp>
        <p:nvCxnSpPr>
          <p:cNvPr id="13330" name="AutoShape 18"/>
          <p:cNvCxnSpPr>
            <a:cxnSpLocks noChangeShapeType="1"/>
            <a:stCxn id="13326" idx="2"/>
            <a:endCxn id="13329" idx="3"/>
          </p:cNvCxnSpPr>
          <p:nvPr/>
        </p:nvCxnSpPr>
        <p:spPr bwMode="auto">
          <a:xfrm rot="5400000">
            <a:off x="8308496" y="4948496"/>
            <a:ext cx="528637" cy="1941513"/>
          </a:xfrm>
          <a:prstGeom prst="curvedConnector2">
            <a:avLst/>
          </a:prstGeom>
          <a:noFill/>
          <a:ln w="2857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1" name="AutoShape 19"/>
          <p:cNvCxnSpPr>
            <a:cxnSpLocks noChangeShapeType="1"/>
            <a:stCxn id="13324" idx="2"/>
            <a:endCxn id="13329" idx="0"/>
          </p:cNvCxnSpPr>
          <p:nvPr/>
        </p:nvCxnSpPr>
        <p:spPr bwMode="auto">
          <a:xfrm flipH="1">
            <a:off x="6816245" y="5654934"/>
            <a:ext cx="1009650" cy="371475"/>
          </a:xfrm>
          <a:prstGeom prst="straightConnector1">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2" name="AutoShape 20"/>
          <p:cNvCxnSpPr>
            <a:cxnSpLocks noChangeShapeType="1"/>
            <a:stCxn id="13320" idx="1"/>
            <a:endCxn id="13319" idx="3"/>
          </p:cNvCxnSpPr>
          <p:nvPr/>
        </p:nvCxnSpPr>
        <p:spPr bwMode="auto">
          <a:xfrm flipH="1">
            <a:off x="2941158" y="3405445"/>
            <a:ext cx="269875" cy="6350"/>
          </a:xfrm>
          <a:prstGeom prst="straightConnector1">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3" name="AutoShape 21"/>
          <p:cNvCxnSpPr>
            <a:cxnSpLocks noChangeShapeType="1"/>
            <a:stCxn id="13320" idx="3"/>
            <a:endCxn id="13321" idx="0"/>
          </p:cNvCxnSpPr>
          <p:nvPr/>
        </p:nvCxnSpPr>
        <p:spPr bwMode="auto">
          <a:xfrm>
            <a:off x="4174645" y="3405446"/>
            <a:ext cx="246062" cy="568325"/>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4" name="AutoShape 22"/>
          <p:cNvCxnSpPr>
            <a:cxnSpLocks noChangeShapeType="1"/>
            <a:stCxn id="13321" idx="3"/>
            <a:endCxn id="13346" idx="2"/>
          </p:cNvCxnSpPr>
          <p:nvPr/>
        </p:nvCxnSpPr>
        <p:spPr bwMode="auto">
          <a:xfrm flipV="1">
            <a:off x="4803296" y="3657859"/>
            <a:ext cx="257175" cy="579437"/>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5" name="AutoShape 23"/>
          <p:cNvCxnSpPr>
            <a:cxnSpLocks noChangeShapeType="1"/>
            <a:stCxn id="13322" idx="3"/>
            <a:endCxn id="13323" idx="0"/>
          </p:cNvCxnSpPr>
          <p:nvPr/>
        </p:nvCxnSpPr>
        <p:spPr bwMode="auto">
          <a:xfrm>
            <a:off x="8468832" y="3441958"/>
            <a:ext cx="171450" cy="461962"/>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6" name="AutoShape 24"/>
          <p:cNvCxnSpPr>
            <a:cxnSpLocks noChangeShapeType="1"/>
            <a:stCxn id="13323" idx="3"/>
            <a:endCxn id="13325" idx="1"/>
          </p:cNvCxnSpPr>
          <p:nvPr/>
        </p:nvCxnSpPr>
        <p:spPr bwMode="auto">
          <a:xfrm flipV="1">
            <a:off x="9114945" y="3411795"/>
            <a:ext cx="400050" cy="755650"/>
          </a:xfrm>
          <a:prstGeom prst="bentConnector3">
            <a:avLst>
              <a:gd name="adj1" fmla="val 4960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7" name="AutoShape 25"/>
          <p:cNvCxnSpPr>
            <a:cxnSpLocks noChangeShapeType="1"/>
            <a:stCxn id="13318" idx="0"/>
            <a:endCxn id="13317" idx="2"/>
          </p:cNvCxnSpPr>
          <p:nvPr/>
        </p:nvCxnSpPr>
        <p:spPr bwMode="auto">
          <a:xfrm flipV="1">
            <a:off x="2455382" y="1940183"/>
            <a:ext cx="1588" cy="360362"/>
          </a:xfrm>
          <a:prstGeom prst="straightConnector1">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8" name="AutoShape 26"/>
          <p:cNvCxnSpPr>
            <a:cxnSpLocks noChangeShapeType="1"/>
            <a:stCxn id="13319" idx="0"/>
            <a:endCxn id="13318" idx="2"/>
          </p:cNvCxnSpPr>
          <p:nvPr/>
        </p:nvCxnSpPr>
        <p:spPr bwMode="auto">
          <a:xfrm flipV="1">
            <a:off x="2455382" y="2614870"/>
            <a:ext cx="0" cy="533400"/>
          </a:xfrm>
          <a:prstGeom prst="straightConnector1">
            <a:avLst/>
          </a:prstGeom>
          <a:noFill/>
          <a:ln w="28575">
            <a:solidFill>
              <a:srgbClr val="5B5B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9" name="Line 27"/>
          <p:cNvSpPr>
            <a:spLocks noChangeShapeType="1"/>
          </p:cNvSpPr>
          <p:nvPr/>
        </p:nvSpPr>
        <p:spPr bwMode="auto">
          <a:xfrm>
            <a:off x="1841021" y="2814895"/>
            <a:ext cx="8753475" cy="0"/>
          </a:xfrm>
          <a:prstGeom prst="line">
            <a:avLst/>
          </a:prstGeom>
          <a:noFill/>
          <a:ln w="38100">
            <a:solidFill>
              <a:srgbClr val="5B5B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3340" name="Text Box 28"/>
          <p:cNvSpPr txBox="1">
            <a:spLocks noChangeArrowheads="1"/>
          </p:cNvSpPr>
          <p:nvPr/>
        </p:nvSpPr>
        <p:spPr bwMode="auto">
          <a:xfrm>
            <a:off x="5487508" y="2506921"/>
            <a:ext cx="20288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5B5B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1600" b="1" i="1">
                <a:ea typeface="MS PGothic" panose="020B0600070205080204" pitchFamily="34" charset="-128"/>
              </a:rPr>
              <a:t>CPU – GPU Boundary</a:t>
            </a:r>
          </a:p>
        </p:txBody>
      </p:sp>
      <p:sp>
        <p:nvSpPr>
          <p:cNvPr id="13341" name="Rectangle 29"/>
          <p:cNvSpPr>
            <a:spLocks noChangeArrowheads="1"/>
          </p:cNvSpPr>
          <p:nvPr/>
        </p:nvSpPr>
        <p:spPr bwMode="auto">
          <a:xfrm>
            <a:off x="8849832" y="6113720"/>
            <a:ext cx="18923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6CC71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altLang="en-US" sz="2400" b="1">
                <a:ea typeface="MS PGothic" panose="020B0600070205080204" pitchFamily="34" charset="-128"/>
              </a:rPr>
              <a:t>OpenGL 3.3</a:t>
            </a:r>
          </a:p>
        </p:txBody>
      </p:sp>
      <p:sp>
        <p:nvSpPr>
          <p:cNvPr id="13342" name="Rectangle 30"/>
          <p:cNvSpPr>
            <a:spLocks noChangeArrowheads="1"/>
          </p:cNvSpPr>
          <p:nvPr/>
        </p:nvSpPr>
        <p:spPr bwMode="auto">
          <a:xfrm>
            <a:off x="2449032" y="4818321"/>
            <a:ext cx="1346200" cy="314325"/>
          </a:xfrm>
          <a:prstGeom prst="rect">
            <a:avLst/>
          </a:prstGeom>
          <a:solidFill>
            <a:srgbClr val="BBCE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ea typeface="MS PGothic" panose="020B0600070205080204" pitchFamily="34" charset="-128"/>
              </a:rPr>
              <a:t>Attribute Fetch</a:t>
            </a:r>
          </a:p>
        </p:txBody>
      </p:sp>
      <p:cxnSp>
        <p:nvCxnSpPr>
          <p:cNvPr id="13343" name="AutoShape 31"/>
          <p:cNvCxnSpPr>
            <a:cxnSpLocks noChangeShapeType="1"/>
            <a:stCxn id="13342" idx="2"/>
            <a:endCxn id="13329" idx="1"/>
          </p:cNvCxnSpPr>
          <p:nvPr/>
        </p:nvCxnSpPr>
        <p:spPr bwMode="auto">
          <a:xfrm rot="16200000" flipH="1">
            <a:off x="4050820" y="4203958"/>
            <a:ext cx="1050925" cy="2908300"/>
          </a:xfrm>
          <a:prstGeom prst="curvedConnector2">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44" name="AutoShape 32"/>
          <p:cNvCxnSpPr>
            <a:cxnSpLocks noChangeShapeType="1"/>
            <a:stCxn id="13320" idx="2"/>
            <a:endCxn id="13342" idx="0"/>
          </p:cNvCxnSpPr>
          <p:nvPr/>
        </p:nvCxnSpPr>
        <p:spPr bwMode="auto">
          <a:xfrm rot="5400000">
            <a:off x="2833207" y="3957895"/>
            <a:ext cx="1149350" cy="571500"/>
          </a:xfrm>
          <a:prstGeom prst="curvedConnector3">
            <a:avLst>
              <a:gd name="adj1" fmla="val 50000"/>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45" name="AutoShape 33"/>
          <p:cNvCxnSpPr>
            <a:cxnSpLocks noChangeShapeType="1"/>
          </p:cNvCxnSpPr>
          <p:nvPr/>
        </p:nvCxnSpPr>
        <p:spPr bwMode="auto">
          <a:xfrm>
            <a:off x="4354033" y="4513520"/>
            <a:ext cx="3451225" cy="839788"/>
          </a:xfrm>
          <a:prstGeom prst="straightConnector1">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46" name="Rectangle 34"/>
          <p:cNvSpPr>
            <a:spLocks noChangeArrowheads="1"/>
          </p:cNvSpPr>
          <p:nvPr/>
        </p:nvSpPr>
        <p:spPr bwMode="auto">
          <a:xfrm>
            <a:off x="4604858" y="3191134"/>
            <a:ext cx="911225" cy="466725"/>
          </a:xfrm>
          <a:prstGeom prst="rect">
            <a:avLst/>
          </a:prstGeom>
          <a:solidFill>
            <a:srgbClr val="BBCE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a:ea typeface="MS PGothic" panose="020B0600070205080204" pitchFamily="34" charset="-128"/>
              </a:rPr>
              <a:t>Primitive</a:t>
            </a:r>
            <a:br>
              <a:rPr lang="en-US" altLang="en-US" sz="1200" b="1">
                <a:ea typeface="MS PGothic" panose="020B0600070205080204" pitchFamily="34" charset="-128"/>
              </a:rPr>
            </a:br>
            <a:r>
              <a:rPr lang="en-US" altLang="en-US" sz="1200" b="1">
                <a:ea typeface="MS PGothic" panose="020B0600070205080204" pitchFamily="34" charset="-128"/>
              </a:rPr>
              <a:t>Assembly</a:t>
            </a:r>
          </a:p>
        </p:txBody>
      </p:sp>
      <p:cxnSp>
        <p:nvCxnSpPr>
          <p:cNvPr id="13347" name="AutoShape 35"/>
          <p:cNvCxnSpPr>
            <a:cxnSpLocks noChangeShapeType="1"/>
            <a:stCxn id="13346" idx="3"/>
            <a:endCxn id="13316" idx="0"/>
          </p:cNvCxnSpPr>
          <p:nvPr/>
        </p:nvCxnSpPr>
        <p:spPr bwMode="auto">
          <a:xfrm>
            <a:off x="5516083" y="3424496"/>
            <a:ext cx="733425" cy="555625"/>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48" name="AutoShape 36"/>
          <p:cNvCxnSpPr>
            <a:cxnSpLocks noChangeShapeType="1"/>
            <a:stCxn id="13316" idx="3"/>
            <a:endCxn id="13322" idx="1"/>
          </p:cNvCxnSpPr>
          <p:nvPr/>
        </p:nvCxnSpPr>
        <p:spPr bwMode="auto">
          <a:xfrm flipV="1">
            <a:off x="6735283" y="3441959"/>
            <a:ext cx="269875" cy="801687"/>
          </a:xfrm>
          <a:prstGeom prst="bentConnector3">
            <a:avLst>
              <a:gd name="adj1" fmla="val 5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49" name="Rectangle 37"/>
          <p:cNvSpPr>
            <a:spLocks noChangeArrowheads="1"/>
          </p:cNvSpPr>
          <p:nvPr/>
        </p:nvSpPr>
        <p:spPr bwMode="auto">
          <a:xfrm>
            <a:off x="3811108" y="5312034"/>
            <a:ext cx="2016125" cy="314325"/>
          </a:xfrm>
          <a:prstGeom prst="rect">
            <a:avLst/>
          </a:prstGeom>
          <a:solidFill>
            <a:srgbClr val="BBCE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ea typeface="MS PGothic" panose="020B0600070205080204" pitchFamily="34" charset="-128"/>
              </a:rPr>
              <a:t>Parameter Buffer Read</a:t>
            </a:r>
          </a:p>
        </p:txBody>
      </p:sp>
      <p:cxnSp>
        <p:nvCxnSpPr>
          <p:cNvPr id="13350" name="AutoShape 38"/>
          <p:cNvCxnSpPr>
            <a:cxnSpLocks noChangeShapeType="1"/>
          </p:cNvCxnSpPr>
          <p:nvPr/>
        </p:nvCxnSpPr>
        <p:spPr bwMode="auto">
          <a:xfrm rot="-5400000">
            <a:off x="6016939" y="4450814"/>
            <a:ext cx="2336800" cy="785813"/>
          </a:xfrm>
          <a:prstGeom prst="curvedConnector3">
            <a:avLst>
              <a:gd name="adj1" fmla="val 50000"/>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51" name="AutoShape 39"/>
          <p:cNvCxnSpPr>
            <a:cxnSpLocks noChangeShapeType="1"/>
          </p:cNvCxnSpPr>
          <p:nvPr/>
        </p:nvCxnSpPr>
        <p:spPr bwMode="auto">
          <a:xfrm rot="16200000" flipH="1">
            <a:off x="4170676" y="4696877"/>
            <a:ext cx="811213" cy="444500"/>
          </a:xfrm>
          <a:prstGeom prst="curvedConnector3">
            <a:avLst>
              <a:gd name="adj1" fmla="val 49903"/>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52" name="AutoShape 40"/>
          <p:cNvCxnSpPr>
            <a:cxnSpLocks noChangeShapeType="1"/>
          </p:cNvCxnSpPr>
          <p:nvPr/>
        </p:nvCxnSpPr>
        <p:spPr bwMode="auto">
          <a:xfrm rot="5400000">
            <a:off x="5175564" y="4196815"/>
            <a:ext cx="798513" cy="1419225"/>
          </a:xfrm>
          <a:prstGeom prst="curvedConnector3">
            <a:avLst>
              <a:gd name="adj1" fmla="val 49903"/>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53" name="AutoShape 41"/>
          <p:cNvCxnSpPr>
            <a:cxnSpLocks noChangeShapeType="1"/>
          </p:cNvCxnSpPr>
          <p:nvPr/>
        </p:nvCxnSpPr>
        <p:spPr bwMode="auto">
          <a:xfrm flipH="1">
            <a:off x="4811232" y="4437321"/>
            <a:ext cx="3810000" cy="881063"/>
          </a:xfrm>
          <a:prstGeom prst="straightConnector1">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54" name="Rectangle 42"/>
          <p:cNvSpPr>
            <a:spLocks noChangeArrowheads="1"/>
          </p:cNvSpPr>
          <p:nvPr/>
        </p:nvSpPr>
        <p:spPr bwMode="auto">
          <a:xfrm>
            <a:off x="1687033" y="5504120"/>
            <a:ext cx="1325563" cy="304800"/>
          </a:xfrm>
          <a:prstGeom prst="rect">
            <a:avLst/>
          </a:prstGeom>
          <a:solidFill>
            <a:srgbClr val="00B050"/>
          </a:solidFill>
          <a:ln>
            <a:noFill/>
          </a:ln>
          <a:effec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i="1" dirty="0">
                <a:ea typeface="MS PGothic" panose="020B0600070205080204" pitchFamily="34" charset="-128"/>
              </a:rPr>
              <a:t>programmable</a:t>
            </a:r>
          </a:p>
        </p:txBody>
      </p:sp>
      <p:sp>
        <p:nvSpPr>
          <p:cNvPr id="13355" name="Rectangle 43"/>
          <p:cNvSpPr>
            <a:spLocks noChangeArrowheads="1"/>
          </p:cNvSpPr>
          <p:nvPr/>
        </p:nvSpPr>
        <p:spPr bwMode="auto">
          <a:xfrm>
            <a:off x="1687032" y="5885120"/>
            <a:ext cx="1238250" cy="304800"/>
          </a:xfrm>
          <a:prstGeom prst="rect">
            <a:avLst/>
          </a:prstGeom>
          <a:solidFill>
            <a:srgbClr val="BBCE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i="1">
                <a:ea typeface="MS PGothic" panose="020B0600070205080204" pitchFamily="34" charset="-128"/>
              </a:rPr>
              <a:t>fixed-function</a:t>
            </a:r>
          </a:p>
        </p:txBody>
      </p:sp>
      <p:sp>
        <p:nvSpPr>
          <p:cNvPr id="13356" name="Rectangle 44"/>
          <p:cNvSpPr>
            <a:spLocks noChangeArrowheads="1"/>
          </p:cNvSpPr>
          <p:nvPr/>
        </p:nvSpPr>
        <p:spPr bwMode="auto">
          <a:xfrm>
            <a:off x="1610832" y="5199320"/>
            <a:ext cx="774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altLang="en-US" sz="1400" u="sng">
                <a:ea typeface="MS PGothic" panose="020B0600070205080204" pitchFamily="34" charset="-128"/>
              </a:rPr>
              <a:t>Legend</a:t>
            </a:r>
          </a:p>
        </p:txBody>
      </p:sp>
      <p:cxnSp>
        <p:nvCxnSpPr>
          <p:cNvPr id="13357" name="AutoShape 45"/>
          <p:cNvCxnSpPr>
            <a:cxnSpLocks noChangeShapeType="1"/>
            <a:stCxn id="13316" idx="2"/>
            <a:endCxn id="13324" idx="0"/>
          </p:cNvCxnSpPr>
          <p:nvPr/>
        </p:nvCxnSpPr>
        <p:spPr bwMode="auto">
          <a:xfrm>
            <a:off x="6249507" y="4507170"/>
            <a:ext cx="1576388" cy="833438"/>
          </a:xfrm>
          <a:prstGeom prst="straightConnector1">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88979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9344" y="173739"/>
            <a:ext cx="10515600" cy="1325563"/>
          </a:xfrm>
        </p:spPr>
        <p:txBody>
          <a:bodyPr/>
          <a:lstStyle/>
          <a:p>
            <a:pPr eaLnBrk="1" hangingPunct="1"/>
            <a:r>
              <a:rPr lang="en-US" altLang="en-US" sz="4000" dirty="0"/>
              <a:t>Example Simple </a:t>
            </a:r>
            <a:r>
              <a:rPr lang="en-US" altLang="en-US" sz="4000" dirty="0" err="1"/>
              <a:t>Shaders</a:t>
            </a:r>
            <a:endParaRPr lang="en-US" altLang="en-US" sz="4000" dirty="0"/>
          </a:p>
        </p:txBody>
      </p:sp>
      <p:sp>
        <p:nvSpPr>
          <p:cNvPr id="1172483" name="Rectangle 3"/>
          <p:cNvSpPr>
            <a:spLocks noGrp="1" noChangeArrowheads="1"/>
          </p:cNvSpPr>
          <p:nvPr>
            <p:ph sz="half" idx="1"/>
          </p:nvPr>
        </p:nvSpPr>
        <p:spPr>
          <a:xfrm>
            <a:off x="689344" y="1634239"/>
            <a:ext cx="5181600" cy="4351338"/>
          </a:xfrm>
        </p:spPr>
        <p:txBody>
          <a:bodyPr rtlCol="0">
            <a:normAutofit fontScale="92500" lnSpcReduction="20000"/>
          </a:bodyPr>
          <a:lstStyle/>
          <a:p>
            <a:pPr>
              <a:defRPr/>
            </a:pPr>
            <a:r>
              <a:rPr lang="en-US" altLang="en-US" dirty="0"/>
              <a:t>Vertex </a:t>
            </a:r>
            <a:r>
              <a:rPr lang="en-US" altLang="en-US" dirty="0" err="1"/>
              <a:t>Shader</a:t>
            </a:r>
            <a:endParaRPr lang="en-US" altLang="en-US" dirty="0"/>
          </a:p>
          <a:p>
            <a:pPr lvl="1">
              <a:defRPr/>
            </a:pPr>
            <a:r>
              <a:rPr lang="en-US" altLang="en-US" sz="2000" dirty="0"/>
              <a:t>Operates on each vertex of geometric primitives</a:t>
            </a:r>
          </a:p>
          <a:p>
            <a:pPr lvl="1">
              <a:defRPr/>
            </a:pPr>
            <a:endParaRPr lang="en-US" altLang="en-US" sz="2000" dirty="0"/>
          </a:p>
          <a:p>
            <a:pPr lvl="1">
              <a:defRPr/>
            </a:pPr>
            <a:endParaRPr lang="en-US" altLang="en-US" sz="2000" dirty="0"/>
          </a:p>
          <a:p>
            <a:pPr lvl="1">
              <a:defRPr/>
            </a:pPr>
            <a:endParaRPr lang="en-US" altLang="en-US" sz="2000" dirty="0"/>
          </a:p>
          <a:p>
            <a:pPr lvl="1">
              <a:defRPr/>
            </a:pPr>
            <a:endParaRPr lang="en-US" altLang="en-US" sz="2000" dirty="0"/>
          </a:p>
          <a:p>
            <a:pPr lvl="1">
              <a:defRPr/>
            </a:pPr>
            <a:endParaRPr lang="en-US" altLang="en-US" sz="2000" dirty="0"/>
          </a:p>
          <a:p>
            <a:pPr lvl="1">
              <a:defRPr/>
            </a:pPr>
            <a:endParaRPr lang="en-US" altLang="en-US" sz="2000" dirty="0"/>
          </a:p>
          <a:p>
            <a:pPr lvl="1">
              <a:defRPr/>
            </a:pPr>
            <a:r>
              <a:rPr lang="en-US" altLang="en-US" sz="2000" dirty="0"/>
              <a:t>Passes through per-vertex color</a:t>
            </a:r>
          </a:p>
          <a:p>
            <a:pPr lvl="1">
              <a:defRPr/>
            </a:pPr>
            <a:r>
              <a:rPr lang="en-US" altLang="en-US" sz="2000" dirty="0"/>
              <a:t>Transforms the vertex to match fixed-function processing</a:t>
            </a:r>
          </a:p>
        </p:txBody>
      </p:sp>
      <p:sp>
        <p:nvSpPr>
          <p:cNvPr id="1172484" name="Rectangle 4"/>
          <p:cNvSpPr>
            <a:spLocks noGrp="1" noChangeArrowheads="1"/>
          </p:cNvSpPr>
          <p:nvPr>
            <p:ph sz="half" idx="2"/>
          </p:nvPr>
        </p:nvSpPr>
        <p:spPr>
          <a:xfrm>
            <a:off x="6023344" y="1634239"/>
            <a:ext cx="5181600" cy="4351338"/>
          </a:xfrm>
        </p:spPr>
        <p:txBody>
          <a:bodyPr rtlCol="0">
            <a:normAutofit fontScale="92500" lnSpcReduction="20000"/>
          </a:bodyPr>
          <a:lstStyle/>
          <a:p>
            <a:pPr>
              <a:defRPr/>
            </a:pPr>
            <a:r>
              <a:rPr lang="en-US" altLang="en-US" dirty="0"/>
              <a:t>Fragment </a:t>
            </a:r>
            <a:r>
              <a:rPr lang="en-US" altLang="en-US" dirty="0" err="1"/>
              <a:t>Shader</a:t>
            </a:r>
            <a:endParaRPr lang="en-US" altLang="en-US" dirty="0"/>
          </a:p>
          <a:p>
            <a:pPr lvl="1">
              <a:defRPr/>
            </a:pPr>
            <a:r>
              <a:rPr lang="en-US" altLang="en-US" sz="2000" dirty="0"/>
              <a:t>Operates on each fragment (think pixel)</a:t>
            </a:r>
          </a:p>
          <a:p>
            <a:pPr lvl="1">
              <a:defRPr/>
            </a:pPr>
            <a:endParaRPr lang="en-US" altLang="en-US" sz="2000" dirty="0"/>
          </a:p>
          <a:p>
            <a:pPr lvl="1">
              <a:defRPr/>
            </a:pPr>
            <a:endParaRPr lang="en-US" altLang="en-US" sz="2000" dirty="0"/>
          </a:p>
          <a:p>
            <a:pPr lvl="1">
              <a:defRPr/>
            </a:pPr>
            <a:endParaRPr lang="en-US" altLang="en-US" sz="2000" dirty="0"/>
          </a:p>
          <a:p>
            <a:pPr lvl="1">
              <a:defRPr/>
            </a:pPr>
            <a:endParaRPr lang="en-US" altLang="en-US" sz="2000" dirty="0"/>
          </a:p>
          <a:p>
            <a:pPr lvl="1">
              <a:defRPr/>
            </a:pPr>
            <a:endParaRPr lang="en-US" altLang="en-US" sz="2000" dirty="0"/>
          </a:p>
          <a:p>
            <a:pPr lvl="1">
              <a:defRPr/>
            </a:pPr>
            <a:endParaRPr lang="en-US" altLang="en-US" sz="2000" dirty="0"/>
          </a:p>
          <a:p>
            <a:pPr lvl="1">
              <a:defRPr/>
            </a:pPr>
            <a:r>
              <a:rPr lang="en-US" altLang="en-US" sz="2000" dirty="0"/>
              <a:t>Outputs the fragment’s interpolated color to the framebuffer</a:t>
            </a:r>
          </a:p>
        </p:txBody>
      </p:sp>
      <p:sp>
        <p:nvSpPr>
          <p:cNvPr id="15365" name="Rectangle 5"/>
          <p:cNvSpPr>
            <a:spLocks noChangeArrowheads="1"/>
          </p:cNvSpPr>
          <p:nvPr/>
        </p:nvSpPr>
        <p:spPr bwMode="auto">
          <a:xfrm>
            <a:off x="1721219" y="2836881"/>
            <a:ext cx="4149725"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altLang="en-US" sz="1800" b="1" dirty="0">
                <a:latin typeface="Courier New" panose="02070309020205020404" pitchFamily="49" charset="0"/>
              </a:rPr>
              <a:t>void main(void)</a:t>
            </a:r>
          </a:p>
          <a:p>
            <a:pPr eaLnBrk="1" hangingPunct="1"/>
            <a:r>
              <a:rPr lang="en-US" altLang="en-US" sz="1800" b="1" dirty="0">
                <a:latin typeface="Courier New" panose="02070309020205020404" pitchFamily="49" charset="0"/>
              </a:rPr>
              <a:t>{</a:t>
            </a:r>
          </a:p>
          <a:p>
            <a:pPr eaLnBrk="1" hangingPunct="1"/>
            <a:r>
              <a:rPr lang="en-US" altLang="en-US" sz="1800" b="1" dirty="0">
                <a:latin typeface="Courier New" panose="02070309020205020404" pitchFamily="49" charset="0"/>
              </a:rPr>
              <a:t>  </a:t>
            </a:r>
            <a:r>
              <a:rPr lang="en-US" altLang="en-US" sz="1800" b="1" dirty="0" err="1">
                <a:solidFill>
                  <a:schemeClr val="accent1"/>
                </a:solidFill>
                <a:latin typeface="Courier New" panose="02070309020205020404" pitchFamily="49" charset="0"/>
              </a:rPr>
              <a:t>gl_FrontColor</a:t>
            </a:r>
            <a:r>
              <a:rPr lang="en-US" altLang="en-US" sz="1800" b="1" dirty="0">
                <a:solidFill>
                  <a:schemeClr val="accent1"/>
                </a:solidFill>
                <a:latin typeface="Courier New" panose="02070309020205020404" pitchFamily="49" charset="0"/>
              </a:rPr>
              <a:t> = </a:t>
            </a:r>
            <a:r>
              <a:rPr lang="en-US" altLang="en-US" sz="1800" b="1" dirty="0" err="1">
                <a:solidFill>
                  <a:schemeClr val="accent1"/>
                </a:solidFill>
                <a:latin typeface="Courier New" panose="02070309020205020404" pitchFamily="49" charset="0"/>
              </a:rPr>
              <a:t>gl_Color</a:t>
            </a:r>
            <a:r>
              <a:rPr lang="en-US" altLang="en-US" sz="1800" b="1" dirty="0">
                <a:solidFill>
                  <a:schemeClr val="accent1"/>
                </a:solidFill>
                <a:latin typeface="Courier New" panose="02070309020205020404" pitchFamily="49" charset="0"/>
              </a:rPr>
              <a:t>;</a:t>
            </a:r>
          </a:p>
          <a:p>
            <a:pPr eaLnBrk="1" hangingPunct="1"/>
            <a:r>
              <a:rPr lang="en-US" altLang="en-US" sz="1800" b="1" dirty="0">
                <a:solidFill>
                  <a:schemeClr val="accent1"/>
                </a:solidFill>
                <a:latin typeface="Courier New" panose="02070309020205020404" pitchFamily="49" charset="0"/>
              </a:rPr>
              <a:t>  </a:t>
            </a:r>
            <a:r>
              <a:rPr lang="en-US" altLang="en-US" sz="1800" b="1" dirty="0" err="1">
                <a:solidFill>
                  <a:schemeClr val="accent1"/>
                </a:solidFill>
                <a:latin typeface="Courier New" panose="02070309020205020404" pitchFamily="49" charset="0"/>
              </a:rPr>
              <a:t>gl_Position</a:t>
            </a:r>
            <a:r>
              <a:rPr lang="en-US" altLang="en-US" sz="1800" b="1" dirty="0">
                <a:solidFill>
                  <a:schemeClr val="accent1"/>
                </a:solidFill>
                <a:latin typeface="Courier New" panose="02070309020205020404" pitchFamily="49" charset="0"/>
              </a:rPr>
              <a:t> = </a:t>
            </a:r>
            <a:r>
              <a:rPr lang="en-US" altLang="en-US" sz="1800" b="1" dirty="0" err="1">
                <a:solidFill>
                  <a:schemeClr val="accent1"/>
                </a:solidFill>
                <a:latin typeface="Courier New" panose="02070309020205020404" pitchFamily="49" charset="0"/>
              </a:rPr>
              <a:t>ftransform</a:t>
            </a:r>
            <a:r>
              <a:rPr lang="en-US" altLang="en-US" sz="1800" b="1" dirty="0">
                <a:solidFill>
                  <a:schemeClr val="accent1"/>
                </a:solidFill>
                <a:latin typeface="Courier New" panose="02070309020205020404" pitchFamily="49" charset="0"/>
              </a:rPr>
              <a:t>();</a:t>
            </a:r>
          </a:p>
          <a:p>
            <a:pPr eaLnBrk="1" hangingPunct="1"/>
            <a:r>
              <a:rPr lang="en-US" altLang="en-US" sz="1800" b="1" dirty="0">
                <a:latin typeface="Courier New" panose="02070309020205020404" pitchFamily="49" charset="0"/>
              </a:rPr>
              <a:t>}</a:t>
            </a:r>
          </a:p>
        </p:txBody>
      </p:sp>
      <p:sp>
        <p:nvSpPr>
          <p:cNvPr id="15366" name="Rectangle 6"/>
          <p:cNvSpPr>
            <a:spLocks noChangeArrowheads="1"/>
          </p:cNvSpPr>
          <p:nvPr/>
        </p:nvSpPr>
        <p:spPr bwMode="auto">
          <a:xfrm>
            <a:off x="6388469" y="2780415"/>
            <a:ext cx="3733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altLang="en-US" sz="1800" b="1">
                <a:latin typeface="Courier New" panose="02070309020205020404" pitchFamily="49" charset="0"/>
              </a:rPr>
              <a:t>void main(void)</a:t>
            </a:r>
          </a:p>
          <a:p>
            <a:pPr eaLnBrk="1" hangingPunct="1"/>
            <a:r>
              <a:rPr lang="en-US" altLang="en-US" sz="1800" b="1">
                <a:latin typeface="Courier New" panose="02070309020205020404" pitchFamily="49" charset="0"/>
              </a:rPr>
              <a:t>{</a:t>
            </a:r>
          </a:p>
          <a:p>
            <a:pPr eaLnBrk="1" hangingPunct="1"/>
            <a:r>
              <a:rPr lang="en-US" altLang="en-US" sz="1800" b="1">
                <a:latin typeface="Courier New" panose="02070309020205020404" pitchFamily="49" charset="0"/>
              </a:rPr>
              <a:t>  </a:t>
            </a:r>
            <a:r>
              <a:rPr lang="en-US" altLang="en-US" sz="1800" b="1">
                <a:solidFill>
                  <a:schemeClr val="accent1"/>
                </a:solidFill>
                <a:latin typeface="Courier New" panose="02070309020205020404" pitchFamily="49" charset="0"/>
              </a:rPr>
              <a:t>gl_FragColor = gl_Color;</a:t>
            </a:r>
          </a:p>
          <a:p>
            <a:pPr eaLnBrk="1" hangingPunct="1"/>
            <a:r>
              <a:rPr lang="en-US" altLang="en-US" sz="1800" b="1">
                <a:latin typeface="Courier New" panose="02070309020205020404" pitchFamily="49" charset="0"/>
              </a:rPr>
              <a:t>}</a:t>
            </a:r>
          </a:p>
        </p:txBody>
      </p:sp>
    </p:spTree>
    <p:extLst>
      <p:ext uri="{BB962C8B-B14F-4D97-AF65-F5344CB8AC3E}">
        <p14:creationId xmlns:p14="http://schemas.microsoft.com/office/powerpoint/2010/main" val="154168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6F651-FC22-4DDF-A76D-6C73677D34B8}"/>
              </a:ext>
            </a:extLst>
          </p:cNvPr>
          <p:cNvSpPr>
            <a:spLocks noGrp="1"/>
          </p:cNvSpPr>
          <p:nvPr>
            <p:ph type="title"/>
          </p:nvPr>
        </p:nvSpPr>
        <p:spPr/>
        <p:txBody>
          <a:bodyPr/>
          <a:lstStyle/>
          <a:p>
            <a:r>
              <a:rPr lang="en-GB" dirty="0"/>
              <a:t>Shaders</a:t>
            </a:r>
          </a:p>
        </p:txBody>
      </p:sp>
      <p:sp>
        <p:nvSpPr>
          <p:cNvPr id="3" name="Text Placeholder 2">
            <a:extLst>
              <a:ext uri="{FF2B5EF4-FFF2-40B4-BE49-F238E27FC236}">
                <a16:creationId xmlns:a16="http://schemas.microsoft.com/office/drawing/2014/main" id="{1566AA29-C74A-495A-ACE1-4F3291B9737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177294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14671" y="-88605"/>
            <a:ext cx="9742967" cy="1371600"/>
          </a:xfrm>
        </p:spPr>
        <p:txBody>
          <a:bodyPr/>
          <a:lstStyle/>
          <a:p>
            <a:pPr eaLnBrk="1" hangingPunct="1"/>
            <a:r>
              <a:rPr lang="en-US" altLang="en-US" sz="3600" dirty="0"/>
              <a:t>Low-level Assembly </a:t>
            </a:r>
            <a:r>
              <a:rPr lang="en-US" altLang="en-US" sz="3600" dirty="0" err="1"/>
              <a:t>vs.High</a:t>
            </a:r>
            <a:r>
              <a:rPr lang="en-US" altLang="en-US" sz="3600" dirty="0"/>
              <a:t>-level Shading Language</a:t>
            </a:r>
          </a:p>
        </p:txBody>
      </p:sp>
      <p:sp>
        <p:nvSpPr>
          <p:cNvPr id="19459" name="Slide Number Placeholder 3"/>
          <p:cNvSpPr>
            <a:spLocks noGrp="1"/>
          </p:cNvSpPr>
          <p:nvPr>
            <p:ph type="sldNum" sz="quarter" idx="12"/>
          </p:nvPr>
        </p:nvSpPr>
        <p:spPr bwMode="auto">
          <a:xfrm>
            <a:off x="7981950" y="6356351"/>
            <a:ext cx="20574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p>
        </p:txBody>
      </p:sp>
      <p:sp>
        <p:nvSpPr>
          <p:cNvPr id="19460" name="Rectangle 4"/>
          <p:cNvSpPr>
            <a:spLocks noChangeArrowheads="1"/>
          </p:cNvSpPr>
          <p:nvPr/>
        </p:nvSpPr>
        <p:spPr bwMode="auto">
          <a:xfrm>
            <a:off x="1610833" y="1003191"/>
            <a:ext cx="4724400" cy="5106987"/>
          </a:xfrm>
          <a:prstGeom prst="rect">
            <a:avLst/>
          </a:prstGeom>
          <a:noFill/>
          <a:ln>
            <a:noFill/>
          </a:ln>
          <a:effectLst/>
          <a:extLst>
            <a:ext uri="{909E8E84-426E-40DD-AFC4-6F175D3DCCD1}">
              <a14:hiddenFill xmlns:a14="http://schemas.microsoft.com/office/drawing/2010/main">
                <a:solidFill>
                  <a:srgbClr val="777777"/>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804863" indent="-347663">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98563"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55763" indent="-2794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80000"/>
              </a:lnSpc>
              <a:spcBef>
                <a:spcPct val="20000"/>
              </a:spcBef>
              <a:buClr>
                <a:schemeClr val="bg2"/>
              </a:buClr>
              <a:buSzPct val="75000"/>
              <a:buFont typeface="Wingdings" panose="05000000000000000000" pitchFamily="2" charset="2"/>
              <a:buNone/>
            </a:pPr>
            <a:r>
              <a:rPr lang="en-US" altLang="en-US" sz="2000" u="sng" dirty="0">
                <a:latin typeface="Arial" panose="020B0604020202020204" pitchFamily="34" charset="0"/>
              </a:rPr>
              <a:t>Low-level OpenGL Assembly</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ADDR R0.xyz,eyePosition.xyzx,-f[TEX0].</a:t>
            </a:r>
            <a:r>
              <a:rPr lang="en-US" altLang="en-US" sz="1200" b="1" dirty="0" err="1">
                <a:latin typeface="Courier New" panose="02070309020205020404" pitchFamily="49" charset="0"/>
              </a:rPr>
              <a:t>xyzx</a:t>
            </a:r>
            <a:r>
              <a:rPr lang="en-US" altLang="en-US" sz="1200" b="1" dirty="0">
                <a:latin typeface="Courier New" panose="02070309020205020404" pitchFamily="49" charset="0"/>
              </a:rPr>
              <a:t>;</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DP3R R0.w, R0.xyzx, R0.xyzx;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RSQR R0.w, R0.w;</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MULR R0.xyz, R0.w, R0.xyzx;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ADDR R1.xyz,lightPosition.xyzx,-f[TEX0].</a:t>
            </a:r>
            <a:r>
              <a:rPr lang="en-US" altLang="en-US" sz="1200" b="1" dirty="0" err="1">
                <a:latin typeface="Courier New" panose="02070309020205020404" pitchFamily="49" charset="0"/>
              </a:rPr>
              <a:t>xyzx</a:t>
            </a:r>
            <a:r>
              <a:rPr lang="en-US" altLang="en-US" sz="1200" b="1" dirty="0">
                <a:latin typeface="Courier New" panose="02070309020205020404" pitchFamily="49" charset="0"/>
              </a:rPr>
              <a:t>;</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DP3R R0.w, R1.xyzx, R1.xyzx;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RSQR R0.w, R0.w;</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MADR R0.xyz, R0.w, R1.xyzx, R0.xyzx;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MULR R1.xyz, R0.w, R1.xyzx;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DP3R R0.w, R1.xyzx, f[TEX1].</a:t>
            </a:r>
            <a:r>
              <a:rPr lang="en-US" altLang="en-US" sz="1200" b="1" dirty="0" err="1">
                <a:latin typeface="Courier New" panose="02070309020205020404" pitchFamily="49" charset="0"/>
              </a:rPr>
              <a:t>xyzx</a:t>
            </a:r>
            <a:r>
              <a:rPr lang="en-US" altLang="en-US" sz="1200" b="1" dirty="0">
                <a:latin typeface="Courier New" panose="02070309020205020404" pitchFamily="49" charset="0"/>
              </a:rPr>
              <a:t>;</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MAXR R0.w, R0.w, {0}.x;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SLER H0.x, R0.w, {0}.x;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DP3R R1.x, R0.xyzx, R0.xyzx;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RSQR R1.x, R1.x;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MULR R0.xyz, R1.x, R0.xyzx;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DP3R R0.x, R0.xyzx, f[TEX1].</a:t>
            </a:r>
            <a:r>
              <a:rPr lang="en-US" altLang="en-US" sz="1200" b="1" dirty="0" err="1">
                <a:latin typeface="Courier New" panose="02070309020205020404" pitchFamily="49" charset="0"/>
              </a:rPr>
              <a:t>xyzx</a:t>
            </a:r>
            <a:r>
              <a:rPr lang="en-US" altLang="en-US" sz="1200" b="1" dirty="0">
                <a:latin typeface="Courier New" panose="02070309020205020404" pitchFamily="49" charset="0"/>
              </a:rPr>
              <a:t>;</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MAXR R0.x, R0.x, {0}.x;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POWR R0.x, R0.x, </a:t>
            </a:r>
            <a:r>
              <a:rPr lang="en-US" altLang="en-US" sz="1200" b="1" dirty="0" err="1">
                <a:latin typeface="Courier New" panose="02070309020205020404" pitchFamily="49" charset="0"/>
              </a:rPr>
              <a:t>shininess.x</a:t>
            </a:r>
            <a:r>
              <a:rPr lang="en-US" altLang="en-US" sz="1200" b="1" dirty="0">
                <a:latin typeface="Courier New" panose="02070309020205020404" pitchFamily="49" charset="0"/>
              </a:rPr>
              <a:t>;</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MOVXC </a:t>
            </a:r>
            <a:r>
              <a:rPr lang="en-US" altLang="en-US" sz="1200" b="1" dirty="0" err="1">
                <a:latin typeface="Courier New" panose="02070309020205020404" pitchFamily="49" charset="0"/>
              </a:rPr>
              <a:t>HC.x</a:t>
            </a:r>
            <a:r>
              <a:rPr lang="en-US" altLang="en-US" sz="1200" b="1" dirty="0">
                <a:latin typeface="Courier New" panose="02070309020205020404" pitchFamily="49" charset="0"/>
              </a:rPr>
              <a:t>, H0.x;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MOVR R0.x(</a:t>
            </a:r>
            <a:r>
              <a:rPr lang="en-US" altLang="en-US" sz="1200" b="1" dirty="0" err="1">
                <a:latin typeface="Courier New" panose="02070309020205020404" pitchFamily="49" charset="0"/>
              </a:rPr>
              <a:t>GT.x</a:t>
            </a:r>
            <a:r>
              <a:rPr lang="en-US" altLang="en-US" sz="1200" b="1" dirty="0">
                <a:latin typeface="Courier New" panose="02070309020205020404" pitchFamily="49" charset="0"/>
              </a:rPr>
              <a:t>), {0}.x;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MOVR R1.xyz, </a:t>
            </a:r>
            <a:r>
              <a:rPr lang="en-US" altLang="en-US" sz="1200" b="1" dirty="0" err="1">
                <a:latin typeface="Courier New" panose="02070309020205020404" pitchFamily="49" charset="0"/>
              </a:rPr>
              <a:t>lightColor.xyzx</a:t>
            </a:r>
            <a:r>
              <a:rPr lang="en-US" altLang="en-US" sz="1200" b="1" dirty="0">
                <a:latin typeface="Courier New" panose="02070309020205020404" pitchFamily="49" charset="0"/>
              </a:rPr>
              <a:t>;</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MULR R1.xyz, </a:t>
            </a:r>
            <a:r>
              <a:rPr lang="en-US" altLang="en-US" sz="1200" b="1" dirty="0" err="1">
                <a:latin typeface="Courier New" panose="02070309020205020404" pitchFamily="49" charset="0"/>
              </a:rPr>
              <a:t>Kd.xyzx</a:t>
            </a:r>
            <a:r>
              <a:rPr lang="en-US" altLang="en-US" sz="1200" b="1" dirty="0">
                <a:latin typeface="Courier New" panose="02070309020205020404" pitchFamily="49" charset="0"/>
              </a:rPr>
              <a:t>, R1.xyzx;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MOVR R2.xyz, </a:t>
            </a:r>
            <a:r>
              <a:rPr lang="en-US" altLang="en-US" sz="1200" b="1" dirty="0" err="1">
                <a:latin typeface="Courier New" panose="02070309020205020404" pitchFamily="49" charset="0"/>
              </a:rPr>
              <a:t>globalAmbient.xyzx</a:t>
            </a:r>
            <a:r>
              <a:rPr lang="en-US" altLang="en-US" sz="1200" b="1" dirty="0">
                <a:latin typeface="Courier New" panose="02070309020205020404" pitchFamily="49" charset="0"/>
              </a:rPr>
              <a:t>;</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MOVR R3.xyz, </a:t>
            </a:r>
            <a:r>
              <a:rPr lang="en-US" altLang="en-US" sz="1200" b="1" dirty="0" err="1">
                <a:latin typeface="Courier New" panose="02070309020205020404" pitchFamily="49" charset="0"/>
              </a:rPr>
              <a:t>Ke.xyzx</a:t>
            </a:r>
            <a:r>
              <a:rPr lang="en-US" altLang="en-US" sz="1200" b="1" dirty="0">
                <a:latin typeface="Courier New" panose="02070309020205020404" pitchFamily="49" charset="0"/>
              </a:rPr>
              <a:t>;</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MADR R3.xyz, </a:t>
            </a:r>
            <a:r>
              <a:rPr lang="en-US" altLang="en-US" sz="1200" b="1" dirty="0" err="1">
                <a:latin typeface="Courier New" panose="02070309020205020404" pitchFamily="49" charset="0"/>
              </a:rPr>
              <a:t>Ka.xyzx</a:t>
            </a:r>
            <a:r>
              <a:rPr lang="en-US" altLang="en-US" sz="1200" b="1" dirty="0">
                <a:latin typeface="Courier New" panose="02070309020205020404" pitchFamily="49" charset="0"/>
              </a:rPr>
              <a:t>, R2.xyzx, R3.xyzx;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MADR R3.xyz, R1.xyzx, R0.w, R3.xyzx;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MOVR R1.xyz, </a:t>
            </a:r>
            <a:r>
              <a:rPr lang="en-US" altLang="en-US" sz="1200" b="1" dirty="0" err="1">
                <a:latin typeface="Courier New" panose="02070309020205020404" pitchFamily="49" charset="0"/>
              </a:rPr>
              <a:t>lightColor.xyzx</a:t>
            </a:r>
            <a:r>
              <a:rPr lang="en-US" altLang="en-US" sz="1200" b="1" dirty="0">
                <a:latin typeface="Courier New" panose="02070309020205020404" pitchFamily="49" charset="0"/>
              </a:rPr>
              <a:t>;</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MULR R1.xyz, </a:t>
            </a:r>
            <a:r>
              <a:rPr lang="en-US" altLang="en-US" sz="1200" b="1" dirty="0" err="1">
                <a:latin typeface="Courier New" panose="02070309020205020404" pitchFamily="49" charset="0"/>
              </a:rPr>
              <a:t>Ks.xyzx</a:t>
            </a:r>
            <a:r>
              <a:rPr lang="en-US" altLang="en-US" sz="1200" b="1" dirty="0">
                <a:latin typeface="Courier New" panose="02070309020205020404" pitchFamily="49" charset="0"/>
              </a:rPr>
              <a:t>, R1.xyzx;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MADR R3.xyz, R1.xyzx, R0.x, R3.xyzx;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MOVR o[COLR].xyz, R3.xyzx;</a:t>
            </a:r>
          </a:p>
          <a:p>
            <a:pPr eaLnBrk="1" hangingPunct="1">
              <a:lnSpc>
                <a:spcPct val="75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MOVR o[COLR].w, {1}.x;</a:t>
            </a:r>
          </a:p>
        </p:txBody>
      </p:sp>
      <p:sp>
        <p:nvSpPr>
          <p:cNvPr id="19461" name="Rectangle 5"/>
          <p:cNvSpPr>
            <a:spLocks noChangeArrowheads="1"/>
          </p:cNvSpPr>
          <p:nvPr/>
        </p:nvSpPr>
        <p:spPr bwMode="auto">
          <a:xfrm>
            <a:off x="6106633" y="987977"/>
            <a:ext cx="55626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804863" indent="-347663">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98563"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55763" indent="-2794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80000"/>
              </a:lnSpc>
              <a:spcBef>
                <a:spcPct val="20000"/>
              </a:spcBef>
              <a:buClr>
                <a:schemeClr val="bg2"/>
              </a:buClr>
              <a:buSzPct val="75000"/>
              <a:buFont typeface="Wingdings" panose="05000000000000000000" pitchFamily="2" charset="2"/>
              <a:buNone/>
            </a:pPr>
            <a:r>
              <a:rPr lang="en-US" altLang="en-US" sz="2000" u="sng" dirty="0">
                <a:latin typeface="Arial" panose="020B0604020202020204" pitchFamily="34" charset="0"/>
              </a:rPr>
              <a:t>High-level Cg</a:t>
            </a:r>
          </a:p>
          <a:p>
            <a:pPr eaLnBrk="1" hangingPunct="1">
              <a:lnSpc>
                <a:spcPct val="80000"/>
              </a:lnSpc>
              <a:spcBef>
                <a:spcPct val="20000"/>
              </a:spcBef>
              <a:buClr>
                <a:schemeClr val="bg2"/>
              </a:buClr>
              <a:buSzPct val="75000"/>
              <a:buFont typeface="Wingdings" panose="05000000000000000000" pitchFamily="2" charset="2"/>
              <a:buNone/>
            </a:pPr>
            <a:r>
              <a:rPr lang="en-US" altLang="en-US" sz="1200" b="1" dirty="0">
                <a:solidFill>
                  <a:srgbClr val="0066FF"/>
                </a:solidFill>
                <a:latin typeface="Courier New" panose="02070309020205020404" pitchFamily="49" charset="0"/>
              </a:rPr>
              <a:t>float3</a:t>
            </a:r>
            <a:r>
              <a:rPr lang="en-US" altLang="en-US" sz="1200" b="1" dirty="0">
                <a:latin typeface="Courier New" panose="02070309020205020404" pitchFamily="49" charset="0"/>
              </a:rPr>
              <a:t> L = </a:t>
            </a:r>
            <a:r>
              <a:rPr lang="en-US" altLang="en-US" sz="1200" b="1" dirty="0">
                <a:solidFill>
                  <a:srgbClr val="0066FF"/>
                </a:solidFill>
                <a:latin typeface="Courier New" panose="02070309020205020404" pitchFamily="49" charset="0"/>
              </a:rPr>
              <a:t>normalize</a:t>
            </a:r>
            <a:r>
              <a:rPr lang="en-US" altLang="en-US" sz="1200" b="1" dirty="0">
                <a:latin typeface="Courier New" panose="02070309020205020404" pitchFamily="49" charset="0"/>
              </a:rPr>
              <a:t>(</a:t>
            </a:r>
            <a:r>
              <a:rPr lang="en-US" altLang="en-US" sz="1200" b="1" dirty="0" err="1">
                <a:latin typeface="Courier New" panose="02070309020205020404" pitchFamily="49" charset="0"/>
              </a:rPr>
              <a:t>lightPosition</a:t>
            </a:r>
            <a:r>
              <a:rPr lang="en-US" altLang="en-US" sz="1200" b="1" dirty="0">
                <a:latin typeface="Courier New" panose="02070309020205020404" pitchFamily="49" charset="0"/>
              </a:rPr>
              <a:t>–</a:t>
            </a:r>
            <a:r>
              <a:rPr lang="en-US" altLang="en-US" sz="1200" b="1" dirty="0" err="1">
                <a:latin typeface="Courier New" panose="02070309020205020404" pitchFamily="49" charset="0"/>
              </a:rPr>
              <a:t>position.xyz</a:t>
            </a:r>
            <a:r>
              <a:rPr lang="en-US" altLang="en-US" sz="1200" b="1" dirty="0">
                <a:latin typeface="Courier New" panose="02070309020205020404" pitchFamily="49" charset="0"/>
              </a:rPr>
              <a:t>);</a:t>
            </a:r>
          </a:p>
          <a:p>
            <a:pPr eaLnBrk="1" hangingPunct="1">
              <a:lnSpc>
                <a:spcPct val="80000"/>
              </a:lnSpc>
              <a:spcBef>
                <a:spcPct val="20000"/>
              </a:spcBef>
              <a:buClr>
                <a:schemeClr val="bg2"/>
              </a:buClr>
              <a:buSzPct val="75000"/>
              <a:buFont typeface="Wingdings" panose="05000000000000000000" pitchFamily="2" charset="2"/>
              <a:buNone/>
            </a:pPr>
            <a:r>
              <a:rPr lang="en-US" altLang="en-US" sz="1200" b="1" dirty="0">
                <a:solidFill>
                  <a:srgbClr val="0066FF"/>
                </a:solidFill>
                <a:latin typeface="Courier New" panose="02070309020205020404" pitchFamily="49" charset="0"/>
              </a:rPr>
              <a:t>float3</a:t>
            </a:r>
            <a:r>
              <a:rPr lang="en-US" altLang="en-US" sz="1200" b="1" dirty="0">
                <a:latin typeface="Courier New" panose="02070309020205020404" pitchFamily="49" charset="0"/>
              </a:rPr>
              <a:t> H = </a:t>
            </a:r>
            <a:r>
              <a:rPr lang="en-US" altLang="en-US" sz="1200" b="1" dirty="0">
                <a:solidFill>
                  <a:srgbClr val="0066FF"/>
                </a:solidFill>
                <a:latin typeface="Courier New" panose="02070309020205020404" pitchFamily="49" charset="0"/>
              </a:rPr>
              <a:t>normalize</a:t>
            </a:r>
            <a:r>
              <a:rPr lang="en-US" altLang="en-US" sz="1200" b="1" dirty="0">
                <a:latin typeface="Courier New" panose="02070309020205020404" pitchFamily="49" charset="0"/>
              </a:rPr>
              <a:t>(L +</a:t>
            </a:r>
            <a:br>
              <a:rPr lang="en-US" altLang="en-US" sz="1200" b="1" dirty="0">
                <a:latin typeface="Courier New" panose="02070309020205020404" pitchFamily="49" charset="0"/>
              </a:rPr>
            </a:br>
            <a:r>
              <a:rPr lang="en-US" altLang="en-US" sz="1200" b="1" dirty="0">
                <a:latin typeface="Courier New" panose="02070309020205020404" pitchFamily="49" charset="0"/>
              </a:rPr>
              <a:t>                 </a:t>
            </a:r>
            <a:r>
              <a:rPr lang="en-US" altLang="en-US" sz="1200" b="1" dirty="0">
                <a:solidFill>
                  <a:srgbClr val="0066FF"/>
                </a:solidFill>
                <a:latin typeface="Courier New" panose="02070309020205020404" pitchFamily="49" charset="0"/>
              </a:rPr>
              <a:t>normalize</a:t>
            </a:r>
            <a:r>
              <a:rPr lang="en-US" altLang="en-US" sz="1200" b="1" dirty="0">
                <a:latin typeface="Courier New" panose="02070309020205020404" pitchFamily="49" charset="0"/>
              </a:rPr>
              <a:t>(</a:t>
            </a:r>
            <a:r>
              <a:rPr lang="en-US" altLang="en-US" sz="1200" b="1" dirty="0" err="1">
                <a:latin typeface="Courier New" panose="02070309020205020404" pitchFamily="49" charset="0"/>
              </a:rPr>
              <a:t>eyePosition</a:t>
            </a:r>
            <a:r>
              <a:rPr lang="en-US" altLang="en-US" sz="1200" b="1" dirty="0">
                <a:latin typeface="Courier New" panose="02070309020205020404" pitchFamily="49" charset="0"/>
              </a:rPr>
              <a:t> –</a:t>
            </a:r>
          </a:p>
          <a:p>
            <a:pPr eaLnBrk="1" hangingPunct="1">
              <a:lnSpc>
                <a:spcPct val="80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                               </a:t>
            </a:r>
            <a:r>
              <a:rPr lang="en-US" altLang="en-US" sz="1200" b="1" dirty="0" err="1">
                <a:latin typeface="Courier New" panose="02070309020205020404" pitchFamily="49" charset="0"/>
              </a:rPr>
              <a:t>position.xyz</a:t>
            </a:r>
            <a:r>
              <a:rPr lang="en-US" altLang="en-US" sz="1200" b="1" dirty="0">
                <a:latin typeface="Courier New" panose="02070309020205020404" pitchFamily="49" charset="0"/>
              </a:rPr>
              <a:t>));</a:t>
            </a:r>
          </a:p>
          <a:p>
            <a:pPr eaLnBrk="1" hangingPunct="1">
              <a:lnSpc>
                <a:spcPct val="80000"/>
              </a:lnSpc>
              <a:spcBef>
                <a:spcPct val="20000"/>
              </a:spcBef>
              <a:buClr>
                <a:schemeClr val="bg2"/>
              </a:buClr>
              <a:buSzPct val="75000"/>
              <a:buFont typeface="Wingdings" panose="05000000000000000000" pitchFamily="2" charset="2"/>
              <a:buNone/>
            </a:pPr>
            <a:endParaRPr lang="en-US" altLang="en-US" sz="1200" b="1" dirty="0">
              <a:latin typeface="Courier New" panose="02070309020205020404" pitchFamily="49" charset="0"/>
            </a:endParaRPr>
          </a:p>
          <a:p>
            <a:pPr eaLnBrk="1" hangingPunct="1">
              <a:lnSpc>
                <a:spcPct val="80000"/>
              </a:lnSpc>
              <a:spcBef>
                <a:spcPct val="20000"/>
              </a:spcBef>
              <a:buClr>
                <a:schemeClr val="bg2"/>
              </a:buClr>
              <a:buSzPct val="75000"/>
              <a:buFont typeface="Wingdings" panose="05000000000000000000" pitchFamily="2" charset="2"/>
              <a:buNone/>
            </a:pPr>
            <a:r>
              <a:rPr lang="en-US" altLang="en-US" sz="1200" b="1" dirty="0" err="1">
                <a:latin typeface="Courier New" panose="02070309020205020404" pitchFamily="49" charset="0"/>
              </a:rPr>
              <a:t>color.xyz</a:t>
            </a:r>
            <a:r>
              <a:rPr lang="en-US" altLang="en-US" sz="1200" b="1" dirty="0">
                <a:latin typeface="Courier New" panose="02070309020205020404" pitchFamily="49" charset="0"/>
              </a:rPr>
              <a:t> = </a:t>
            </a:r>
            <a:r>
              <a:rPr lang="en-US" altLang="en-US" sz="1200" b="1" dirty="0" err="1">
                <a:latin typeface="Courier New" panose="02070309020205020404" pitchFamily="49" charset="0"/>
              </a:rPr>
              <a:t>Ke</a:t>
            </a:r>
            <a:r>
              <a:rPr lang="en-US" altLang="en-US" sz="1200" b="1" dirty="0">
                <a:latin typeface="Courier New" panose="02070309020205020404" pitchFamily="49" charset="0"/>
              </a:rPr>
              <a:t> + (</a:t>
            </a:r>
            <a:r>
              <a:rPr lang="en-US" altLang="en-US" sz="1200" b="1" dirty="0" err="1">
                <a:latin typeface="Courier New" panose="02070309020205020404" pitchFamily="49" charset="0"/>
              </a:rPr>
              <a:t>Ka</a:t>
            </a:r>
            <a:r>
              <a:rPr lang="en-US" altLang="en-US" sz="1200" b="1" dirty="0">
                <a:latin typeface="Courier New" panose="02070309020205020404" pitchFamily="49" charset="0"/>
              </a:rPr>
              <a:t> * </a:t>
            </a:r>
            <a:r>
              <a:rPr lang="en-US" altLang="en-US" sz="1200" b="1" dirty="0" err="1">
                <a:latin typeface="Courier New" panose="02070309020205020404" pitchFamily="49" charset="0"/>
              </a:rPr>
              <a:t>globalAmbient</a:t>
            </a:r>
            <a:r>
              <a:rPr lang="en-US" altLang="en-US" sz="1200" b="1" dirty="0">
                <a:latin typeface="Courier New" panose="02070309020205020404" pitchFamily="49" charset="0"/>
              </a:rPr>
              <a:t>) +</a:t>
            </a:r>
          </a:p>
          <a:p>
            <a:pPr eaLnBrk="1" hangingPunct="1">
              <a:lnSpc>
                <a:spcPct val="80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   </a:t>
            </a:r>
            <a:r>
              <a:rPr lang="en-US" altLang="en-US" sz="1200" b="1" dirty="0" err="1">
                <a:latin typeface="Courier New" panose="02070309020205020404" pitchFamily="49" charset="0"/>
              </a:rPr>
              <a:t>Kd</a:t>
            </a:r>
            <a:r>
              <a:rPr lang="en-US" altLang="en-US" sz="1200" b="1" dirty="0">
                <a:latin typeface="Courier New" panose="02070309020205020404" pitchFamily="49" charset="0"/>
              </a:rPr>
              <a:t> * </a:t>
            </a:r>
            <a:r>
              <a:rPr lang="en-US" altLang="en-US" sz="1200" b="1" dirty="0" err="1">
                <a:latin typeface="Courier New" panose="02070309020205020404" pitchFamily="49" charset="0"/>
              </a:rPr>
              <a:t>lightColor</a:t>
            </a:r>
            <a:r>
              <a:rPr lang="en-US" altLang="en-US" sz="1200" b="1" dirty="0">
                <a:latin typeface="Courier New" panose="02070309020205020404" pitchFamily="49" charset="0"/>
              </a:rPr>
              <a:t> * </a:t>
            </a:r>
            <a:r>
              <a:rPr lang="en-US" altLang="en-US" sz="1200" b="1" dirty="0">
                <a:solidFill>
                  <a:srgbClr val="0066FF"/>
                </a:solidFill>
                <a:latin typeface="Courier New" panose="02070309020205020404" pitchFamily="49" charset="0"/>
              </a:rPr>
              <a:t>max</a:t>
            </a:r>
            <a:r>
              <a:rPr lang="en-US" altLang="en-US" sz="1200" b="1" dirty="0">
                <a:latin typeface="Courier New" panose="02070309020205020404" pitchFamily="49" charset="0"/>
              </a:rPr>
              <a:t>(</a:t>
            </a:r>
            <a:r>
              <a:rPr lang="en-US" altLang="en-US" sz="1200" b="1" dirty="0">
                <a:solidFill>
                  <a:srgbClr val="0066FF"/>
                </a:solidFill>
                <a:latin typeface="Courier New" panose="02070309020205020404" pitchFamily="49" charset="0"/>
              </a:rPr>
              <a:t>dot</a:t>
            </a:r>
            <a:r>
              <a:rPr lang="en-US" altLang="en-US" sz="1200" b="1" dirty="0">
                <a:latin typeface="Courier New" panose="02070309020205020404" pitchFamily="49" charset="0"/>
              </a:rPr>
              <a:t>(L, N), 0) +</a:t>
            </a:r>
          </a:p>
          <a:p>
            <a:pPr eaLnBrk="1" hangingPunct="1">
              <a:lnSpc>
                <a:spcPct val="80000"/>
              </a:lnSpc>
              <a:spcBef>
                <a:spcPct val="20000"/>
              </a:spcBef>
              <a:buClr>
                <a:schemeClr val="bg2"/>
              </a:buClr>
              <a:buSzPct val="75000"/>
              <a:buFont typeface="Wingdings" panose="05000000000000000000" pitchFamily="2" charset="2"/>
              <a:buNone/>
            </a:pPr>
            <a:r>
              <a:rPr lang="en-US" altLang="en-US" sz="1200" b="1" dirty="0">
                <a:latin typeface="Courier New" panose="02070309020205020404" pitchFamily="49" charset="0"/>
              </a:rPr>
              <a:t>   Ks * </a:t>
            </a:r>
            <a:r>
              <a:rPr lang="en-US" altLang="en-US" sz="1200" b="1" dirty="0" err="1">
                <a:latin typeface="Courier New" panose="02070309020205020404" pitchFamily="49" charset="0"/>
              </a:rPr>
              <a:t>lightColor</a:t>
            </a:r>
            <a:r>
              <a:rPr lang="en-US" altLang="en-US" sz="1200" b="1" dirty="0">
                <a:latin typeface="Courier New" panose="02070309020205020404" pitchFamily="49" charset="0"/>
              </a:rPr>
              <a:t> * </a:t>
            </a:r>
            <a:r>
              <a:rPr lang="en-US" altLang="en-US" sz="1200" b="1" dirty="0">
                <a:solidFill>
                  <a:srgbClr val="0066FF"/>
                </a:solidFill>
                <a:latin typeface="Courier New" panose="02070309020205020404" pitchFamily="49" charset="0"/>
              </a:rPr>
              <a:t>pow</a:t>
            </a:r>
            <a:r>
              <a:rPr lang="en-US" altLang="en-US" sz="1200" b="1" dirty="0">
                <a:latin typeface="Courier New" panose="02070309020205020404" pitchFamily="49" charset="0"/>
              </a:rPr>
              <a:t>(</a:t>
            </a:r>
            <a:r>
              <a:rPr lang="en-US" altLang="en-US" sz="1200" b="1" dirty="0">
                <a:solidFill>
                  <a:srgbClr val="0066FF"/>
                </a:solidFill>
                <a:latin typeface="Courier New" panose="02070309020205020404" pitchFamily="49" charset="0"/>
              </a:rPr>
              <a:t>max</a:t>
            </a:r>
            <a:r>
              <a:rPr lang="en-US" altLang="en-US" sz="1200" b="1" dirty="0">
                <a:latin typeface="Courier New" panose="02070309020205020404" pitchFamily="49" charset="0"/>
              </a:rPr>
              <a:t>(</a:t>
            </a:r>
            <a:r>
              <a:rPr lang="en-US" altLang="en-US" sz="1200" b="1" dirty="0">
                <a:solidFill>
                  <a:srgbClr val="0066FF"/>
                </a:solidFill>
                <a:latin typeface="Courier New" panose="02070309020205020404" pitchFamily="49" charset="0"/>
              </a:rPr>
              <a:t>dot</a:t>
            </a:r>
            <a:r>
              <a:rPr lang="en-US" altLang="en-US" sz="1200" b="1" dirty="0">
                <a:latin typeface="Courier New" panose="02070309020205020404" pitchFamily="49" charset="0"/>
              </a:rPr>
              <a:t>(H, N), 0),</a:t>
            </a:r>
            <a:br>
              <a:rPr lang="en-US" altLang="en-US" sz="1200" b="1" dirty="0">
                <a:latin typeface="Courier New" panose="02070309020205020404" pitchFamily="49" charset="0"/>
              </a:rPr>
            </a:br>
            <a:r>
              <a:rPr lang="en-US" altLang="en-US" sz="1200" b="1" dirty="0">
                <a:latin typeface="Courier New" panose="02070309020205020404" pitchFamily="49" charset="0"/>
              </a:rPr>
              <a:t>                     shininess);</a:t>
            </a:r>
          </a:p>
          <a:p>
            <a:pPr eaLnBrk="1" hangingPunct="1">
              <a:lnSpc>
                <a:spcPct val="80000"/>
              </a:lnSpc>
              <a:spcBef>
                <a:spcPct val="20000"/>
              </a:spcBef>
              <a:buClr>
                <a:schemeClr val="bg2"/>
              </a:buClr>
              <a:buSzPct val="75000"/>
              <a:buFont typeface="Wingdings" panose="05000000000000000000" pitchFamily="2" charset="2"/>
              <a:buNone/>
            </a:pPr>
            <a:r>
              <a:rPr lang="en-US" altLang="en-US" sz="1200" b="1" dirty="0" err="1">
                <a:latin typeface="Courier New" panose="02070309020205020404" pitchFamily="49" charset="0"/>
              </a:rPr>
              <a:t>color.w</a:t>
            </a:r>
            <a:r>
              <a:rPr lang="en-US" altLang="en-US" sz="1200" b="1" dirty="0">
                <a:latin typeface="Courier New" panose="02070309020205020404" pitchFamily="49" charset="0"/>
              </a:rPr>
              <a:t> = 1;</a:t>
            </a:r>
          </a:p>
        </p:txBody>
      </p:sp>
      <p:pic>
        <p:nvPicPr>
          <p:cNvPr id="19462" name="Picture 6" descr="phongB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338" y="3360738"/>
            <a:ext cx="3268662"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991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83018" y="184372"/>
            <a:ext cx="10515600" cy="1325563"/>
          </a:xfrm>
        </p:spPr>
        <p:txBody>
          <a:bodyPr/>
          <a:lstStyle/>
          <a:p>
            <a:pPr algn="ctr" eaLnBrk="1" hangingPunct="1"/>
            <a:r>
              <a:rPr lang="en-US" altLang="en-US"/>
              <a:t>Building Up Shaders</a:t>
            </a:r>
          </a:p>
        </p:txBody>
      </p:sp>
      <p:pic>
        <p:nvPicPr>
          <p:cNvPr id="21507" name="Picture 3" descr="diffuse"/>
          <p:cNvPicPr>
            <a:picLocks noChangeAspect="1" noChangeArrowheads="1"/>
          </p:cNvPicPr>
          <p:nvPr/>
        </p:nvPicPr>
        <p:blipFill>
          <a:blip r:embed="rId3">
            <a:clrChange>
              <a:clrFrom>
                <a:srgbClr val="1A3333"/>
              </a:clrFrom>
              <a:clrTo>
                <a:srgbClr val="1A3333">
                  <a:alpha val="0"/>
                </a:srgbClr>
              </a:clrTo>
            </a:clrChange>
            <a:extLst>
              <a:ext uri="{28A0092B-C50C-407E-A947-70E740481C1C}">
                <a14:useLocalDpi xmlns:a14="http://schemas.microsoft.com/office/drawing/2010/main" val="0"/>
              </a:ext>
            </a:extLst>
          </a:blip>
          <a:srcRect/>
          <a:stretch>
            <a:fillRect/>
          </a:stretch>
        </p:blipFill>
        <p:spPr bwMode="auto">
          <a:xfrm>
            <a:off x="2065744" y="1162272"/>
            <a:ext cx="1476375" cy="2222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08" name="Picture 4" descr="decal"/>
          <p:cNvPicPr>
            <a:picLocks noChangeAspect="1" noChangeArrowheads="1"/>
          </p:cNvPicPr>
          <p:nvPr/>
        </p:nvPicPr>
        <p:blipFill>
          <a:blip r:embed="rId4">
            <a:clrChange>
              <a:clrFrom>
                <a:srgbClr val="1A3333"/>
              </a:clrFrom>
              <a:clrTo>
                <a:srgbClr val="1A3333">
                  <a:alpha val="0"/>
                </a:srgbClr>
              </a:clrTo>
            </a:clrChange>
            <a:extLst>
              <a:ext uri="{28A0092B-C50C-407E-A947-70E740481C1C}">
                <a14:useLocalDpi xmlns:a14="http://schemas.microsoft.com/office/drawing/2010/main" val="0"/>
              </a:ext>
            </a:extLst>
          </a:blip>
          <a:srcRect/>
          <a:stretch>
            <a:fillRect/>
          </a:stretch>
        </p:blipFill>
        <p:spPr bwMode="auto">
          <a:xfrm>
            <a:off x="3875493" y="1162272"/>
            <a:ext cx="1519238" cy="2224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09" name="Picture 5" descr="specular"/>
          <p:cNvPicPr>
            <a:picLocks noChangeAspect="1" noChangeArrowheads="1"/>
          </p:cNvPicPr>
          <p:nvPr/>
        </p:nvPicPr>
        <p:blipFill>
          <a:blip r:embed="rId5">
            <a:clrChange>
              <a:clrFrom>
                <a:srgbClr val="1A3333"/>
              </a:clrFrom>
              <a:clrTo>
                <a:srgbClr val="1A3333">
                  <a:alpha val="0"/>
                </a:srgbClr>
              </a:clrTo>
            </a:clrChange>
            <a:extLst>
              <a:ext uri="{28A0092B-C50C-407E-A947-70E740481C1C}">
                <a14:useLocalDpi xmlns:a14="http://schemas.microsoft.com/office/drawing/2010/main" val="0"/>
              </a:ext>
            </a:extLst>
          </a:blip>
          <a:srcRect/>
          <a:stretch>
            <a:fillRect/>
          </a:stretch>
        </p:blipFill>
        <p:spPr bwMode="auto">
          <a:xfrm>
            <a:off x="6278969" y="1162272"/>
            <a:ext cx="1527175" cy="2222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10" name="Picture 6" descr="gloss"/>
          <p:cNvPicPr>
            <a:picLocks noChangeAspect="1" noChangeArrowheads="1"/>
          </p:cNvPicPr>
          <p:nvPr/>
        </p:nvPicPr>
        <p:blipFill>
          <a:blip r:embed="rId6">
            <a:clrChange>
              <a:clrFrom>
                <a:srgbClr val="1A3333"/>
              </a:clrFrom>
              <a:clrTo>
                <a:srgbClr val="1A3333">
                  <a:alpha val="0"/>
                </a:srgbClr>
              </a:clrTo>
            </a:clrChange>
            <a:extLst>
              <a:ext uri="{28A0092B-C50C-407E-A947-70E740481C1C}">
                <a14:useLocalDpi xmlns:a14="http://schemas.microsoft.com/office/drawing/2010/main" val="0"/>
              </a:ext>
            </a:extLst>
          </a:blip>
          <a:srcRect/>
          <a:stretch>
            <a:fillRect/>
          </a:stretch>
        </p:blipFill>
        <p:spPr bwMode="auto">
          <a:xfrm>
            <a:off x="8225244" y="1167035"/>
            <a:ext cx="1527175" cy="2216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11" name="Picture 7" descr="final"/>
          <p:cNvPicPr>
            <a:picLocks noChangeAspect="1" noChangeArrowheads="1"/>
          </p:cNvPicPr>
          <p:nvPr/>
        </p:nvPicPr>
        <p:blipFill>
          <a:blip r:embed="rId7">
            <a:clrChange>
              <a:clrFrom>
                <a:srgbClr val="1A3333"/>
              </a:clrFrom>
              <a:clrTo>
                <a:srgbClr val="1A3333">
                  <a:alpha val="0"/>
                </a:srgbClr>
              </a:clrTo>
            </a:clrChange>
            <a:extLst>
              <a:ext uri="{28A0092B-C50C-407E-A947-70E740481C1C}">
                <a14:useLocalDpi xmlns:a14="http://schemas.microsoft.com/office/drawing/2010/main" val="0"/>
              </a:ext>
            </a:extLst>
          </a:blip>
          <a:srcRect/>
          <a:stretch>
            <a:fillRect/>
          </a:stretch>
        </p:blipFill>
        <p:spPr bwMode="auto">
          <a:xfrm>
            <a:off x="5235981" y="3880073"/>
            <a:ext cx="1720850" cy="2492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2" name="Text Box 8"/>
          <p:cNvSpPr txBox="1">
            <a:spLocks noChangeArrowheads="1"/>
          </p:cNvSpPr>
          <p:nvPr/>
        </p:nvSpPr>
        <p:spPr bwMode="auto">
          <a:xfrm>
            <a:off x="3464987" y="1827435"/>
            <a:ext cx="520977" cy="902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wrap="none" lIns="90488" tIns="44450" rIns="90488" bIns="44450">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a:lnSpc>
                <a:spcPct val="110000"/>
              </a:lnSpc>
              <a:spcBef>
                <a:spcPts val="600"/>
              </a:spcBef>
              <a:spcAft>
                <a:spcPts val="600"/>
              </a:spcAft>
            </a:pPr>
            <a:r>
              <a:rPr lang="en-US" altLang="en-US" sz="4800" b="1">
                <a:sym typeface="Symbol" panose="05050102010706020507" pitchFamily="18" charset="2"/>
              </a:rPr>
              <a:t></a:t>
            </a:r>
            <a:endParaRPr lang="en-US" altLang="en-US" sz="3100" b="1"/>
          </a:p>
        </p:txBody>
      </p:sp>
      <p:sp>
        <p:nvSpPr>
          <p:cNvPr id="21513" name="Text Box 9"/>
          <p:cNvSpPr txBox="1">
            <a:spLocks noChangeArrowheads="1"/>
          </p:cNvSpPr>
          <p:nvPr/>
        </p:nvSpPr>
        <p:spPr bwMode="auto">
          <a:xfrm>
            <a:off x="7762350" y="1827435"/>
            <a:ext cx="520977" cy="902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wrap="none" lIns="90488" tIns="44450" rIns="90488" bIns="44450">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a:lnSpc>
                <a:spcPct val="110000"/>
              </a:lnSpc>
              <a:spcBef>
                <a:spcPts val="600"/>
              </a:spcBef>
              <a:spcAft>
                <a:spcPts val="600"/>
              </a:spcAft>
            </a:pPr>
            <a:r>
              <a:rPr lang="en-US" altLang="en-US" sz="4800">
                <a:sym typeface="Symbol" panose="05050102010706020507" pitchFamily="18" charset="2"/>
              </a:rPr>
              <a:t></a:t>
            </a:r>
            <a:endParaRPr lang="en-US" altLang="en-US" sz="3100"/>
          </a:p>
        </p:txBody>
      </p:sp>
      <p:sp>
        <p:nvSpPr>
          <p:cNvPr id="1174538" name="Text Box 10"/>
          <p:cNvSpPr txBox="1">
            <a:spLocks noChangeArrowheads="1"/>
          </p:cNvSpPr>
          <p:nvPr/>
        </p:nvSpPr>
        <p:spPr bwMode="auto">
          <a:xfrm>
            <a:off x="5467848" y="1965548"/>
            <a:ext cx="801502" cy="61452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wrap="none" lIns="90488" tIns="44450" rIns="90488" bIns="44450">
            <a:spAutoFit/>
          </a:bodyPr>
          <a:lstStyle/>
          <a:p>
            <a:pPr algn="ctr">
              <a:lnSpc>
                <a:spcPct val="110000"/>
              </a:lnSpc>
              <a:spcBef>
                <a:spcPts val="600"/>
              </a:spcBef>
              <a:spcAft>
                <a:spcPts val="600"/>
              </a:spcAft>
              <a:defRPr/>
            </a:pPr>
            <a:r>
              <a:rPr lang="en-US" altLang="en-US" sz="3100">
                <a:effectLst>
                  <a:outerShdw blurRad="38100" dist="38100" dir="2700000" algn="tl">
                    <a:srgbClr val="C0C0C0"/>
                  </a:outerShdw>
                </a:effectLst>
              </a:rPr>
              <a:t>) + (</a:t>
            </a:r>
          </a:p>
        </p:txBody>
      </p:sp>
      <p:sp>
        <p:nvSpPr>
          <p:cNvPr id="1174539" name="Text Box 11"/>
          <p:cNvSpPr txBox="1">
            <a:spLocks noChangeArrowheads="1"/>
          </p:cNvSpPr>
          <p:nvPr/>
        </p:nvSpPr>
        <p:spPr bwMode="auto">
          <a:xfrm>
            <a:off x="1726018" y="1965547"/>
            <a:ext cx="312738" cy="609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wrap="none" lIns="90488" tIns="44450" rIns="90488" bIns="44450">
            <a:spAutoFit/>
          </a:bodyPr>
          <a:lstStyle/>
          <a:p>
            <a:pPr algn="ctr">
              <a:lnSpc>
                <a:spcPct val="110000"/>
              </a:lnSpc>
              <a:spcBef>
                <a:spcPts val="600"/>
              </a:spcBef>
              <a:spcAft>
                <a:spcPts val="600"/>
              </a:spcAft>
              <a:defRPr/>
            </a:pPr>
            <a:r>
              <a:rPr lang="en-US" altLang="en-US" sz="3100">
                <a:effectLst>
                  <a:outerShdw blurRad="38100" dist="38100" dir="2700000" algn="tl">
                    <a:srgbClr val="C0C0C0"/>
                  </a:outerShdw>
                </a:effectLst>
              </a:rPr>
              <a:t>(</a:t>
            </a:r>
          </a:p>
        </p:txBody>
      </p:sp>
      <p:sp>
        <p:nvSpPr>
          <p:cNvPr id="1174540" name="Text Box 12"/>
          <p:cNvSpPr txBox="1">
            <a:spLocks noChangeArrowheads="1"/>
          </p:cNvSpPr>
          <p:nvPr/>
        </p:nvSpPr>
        <p:spPr bwMode="auto">
          <a:xfrm>
            <a:off x="9703206" y="1965548"/>
            <a:ext cx="591510" cy="61452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wrap="none" lIns="90488" tIns="44450" rIns="90488" bIns="44450">
            <a:spAutoFit/>
          </a:bodyPr>
          <a:lstStyle/>
          <a:p>
            <a:pPr>
              <a:lnSpc>
                <a:spcPct val="110000"/>
              </a:lnSpc>
              <a:spcBef>
                <a:spcPts val="600"/>
              </a:spcBef>
              <a:spcAft>
                <a:spcPts val="600"/>
              </a:spcAft>
              <a:defRPr/>
            </a:pPr>
            <a:r>
              <a:rPr lang="en-US" altLang="en-US" sz="3100">
                <a:effectLst>
                  <a:outerShdw blurRad="38100" dist="38100" dir="2700000" algn="tl">
                    <a:srgbClr val="C0C0C0"/>
                  </a:outerShdw>
                </a:effectLst>
              </a:rPr>
              <a:t>) =</a:t>
            </a:r>
          </a:p>
        </p:txBody>
      </p:sp>
      <p:sp>
        <p:nvSpPr>
          <p:cNvPr id="21517" name="Text Box 13"/>
          <p:cNvSpPr txBox="1">
            <a:spLocks noChangeArrowheads="1"/>
          </p:cNvSpPr>
          <p:nvPr/>
        </p:nvSpPr>
        <p:spPr bwMode="auto">
          <a:xfrm>
            <a:off x="2148294" y="3372073"/>
            <a:ext cx="12096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wrap="none" lIns="90488" tIns="44450" rIns="90488" bIns="44450">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en-US" sz="2600">
                <a:solidFill>
                  <a:schemeClr val="tx2"/>
                </a:solidFill>
              </a:rPr>
              <a:t>Diffuse</a:t>
            </a:r>
          </a:p>
        </p:txBody>
      </p:sp>
      <p:sp>
        <p:nvSpPr>
          <p:cNvPr id="21518" name="Text Box 14"/>
          <p:cNvSpPr txBox="1">
            <a:spLocks noChangeArrowheads="1"/>
          </p:cNvSpPr>
          <p:nvPr/>
        </p:nvSpPr>
        <p:spPr bwMode="auto">
          <a:xfrm>
            <a:off x="8185557" y="3372072"/>
            <a:ext cx="1035541" cy="489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wrap="none" lIns="90488" tIns="44450" rIns="90488" bIns="44450">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en-US" sz="2600">
                <a:solidFill>
                  <a:schemeClr val="tx2"/>
                </a:solidFill>
              </a:rPr>
              <a:t>Gloss</a:t>
            </a:r>
          </a:p>
        </p:txBody>
      </p:sp>
      <p:sp>
        <p:nvSpPr>
          <p:cNvPr id="21519" name="Text Box 15"/>
          <p:cNvSpPr txBox="1">
            <a:spLocks noChangeArrowheads="1"/>
          </p:cNvSpPr>
          <p:nvPr/>
        </p:nvSpPr>
        <p:spPr bwMode="auto">
          <a:xfrm>
            <a:off x="6375806" y="3372072"/>
            <a:ext cx="1500412" cy="489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wrap="none" lIns="90488" tIns="44450" rIns="90488" bIns="44450">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en-US" sz="2600">
                <a:solidFill>
                  <a:schemeClr val="tx2"/>
                </a:solidFill>
              </a:rPr>
              <a:t>Specular</a:t>
            </a:r>
          </a:p>
        </p:txBody>
      </p:sp>
      <p:sp>
        <p:nvSpPr>
          <p:cNvPr id="21520" name="Text Box 16"/>
          <p:cNvSpPr txBox="1">
            <a:spLocks noChangeArrowheads="1"/>
          </p:cNvSpPr>
          <p:nvPr/>
        </p:nvSpPr>
        <p:spPr bwMode="auto">
          <a:xfrm>
            <a:off x="4023132" y="3372072"/>
            <a:ext cx="1035541" cy="489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wrap="none" lIns="90488" tIns="44450" rIns="90488" bIns="44450">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en-US" sz="2600">
                <a:solidFill>
                  <a:schemeClr val="tx2"/>
                </a:solidFill>
              </a:rPr>
              <a:t>Decal</a:t>
            </a:r>
          </a:p>
        </p:txBody>
      </p:sp>
      <p:sp>
        <p:nvSpPr>
          <p:cNvPr id="21521" name="Text Box 17"/>
          <p:cNvSpPr txBox="1">
            <a:spLocks noChangeArrowheads="1"/>
          </p:cNvSpPr>
          <p:nvPr/>
        </p:nvSpPr>
        <p:spPr bwMode="auto">
          <a:xfrm>
            <a:off x="7018743" y="5564410"/>
            <a:ext cx="1490794" cy="643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dist="45791" dir="2021404" algn="ctr" rotWithShape="0">
                    <a:srgbClr val="000000"/>
                  </a:outerShdw>
                </a:effectLst>
              </a14:hiddenEffects>
            </a:ext>
          </a:extLst>
        </p:spPr>
        <p:txBody>
          <a:bodyPr wrap="none" lIns="90488" tIns="44450" rIns="90488" bIns="44450">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US" altLang="en-US" sz="3600">
                <a:solidFill>
                  <a:schemeClr val="tx2"/>
                </a:solidFill>
              </a:rPr>
              <a:t>Result</a:t>
            </a:r>
          </a:p>
        </p:txBody>
      </p:sp>
    </p:spTree>
    <p:extLst>
      <p:ext uri="{BB962C8B-B14F-4D97-AF65-F5344CB8AC3E}">
        <p14:creationId xmlns:p14="http://schemas.microsoft.com/office/powerpoint/2010/main" val="157462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152650" y="228601"/>
            <a:ext cx="7886700" cy="1325563"/>
          </a:xfrm>
        </p:spPr>
        <p:txBody>
          <a:bodyPr>
            <a:normAutofit fontScale="90000"/>
          </a:bodyPr>
          <a:lstStyle/>
          <a:p>
            <a:pPr eaLnBrk="1" hangingPunct="1"/>
            <a:r>
              <a:rPr lang="en-US" altLang="en-US" sz="3600"/>
              <a:t>Managing Shader Operations Graphically</a:t>
            </a:r>
            <a:br>
              <a:rPr lang="en-US" altLang="en-US" sz="3600"/>
            </a:br>
            <a:endParaRPr lang="en-US" altLang="en-US" sz="3600"/>
          </a:p>
        </p:txBody>
      </p:sp>
      <p:sp>
        <p:nvSpPr>
          <p:cNvPr id="23555" name="Rectangle 3"/>
          <p:cNvSpPr>
            <a:spLocks noGrp="1" noChangeArrowheads="1"/>
          </p:cNvSpPr>
          <p:nvPr>
            <p:ph idx="1"/>
          </p:nvPr>
        </p:nvSpPr>
        <p:spPr/>
        <p:txBody>
          <a:bodyPr/>
          <a:lstStyle/>
          <a:p>
            <a:pPr eaLnBrk="1" hangingPunct="1"/>
            <a:endParaRPr lang="en-US" altLang="en-US"/>
          </a:p>
        </p:txBody>
      </p:sp>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145680"/>
            <a:ext cx="8915400" cy="562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797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63009" y="205636"/>
            <a:ext cx="10515600" cy="1325563"/>
          </a:xfrm>
        </p:spPr>
        <p:txBody>
          <a:bodyPr/>
          <a:lstStyle/>
          <a:p>
            <a:pPr algn="ctr" eaLnBrk="1" hangingPunct="1"/>
            <a:r>
              <a:rPr lang="en-US" altLang="en-US" dirty="0"/>
              <a:t>Pioneering Shading Language</a:t>
            </a:r>
          </a:p>
        </p:txBody>
      </p:sp>
      <p:sp>
        <p:nvSpPr>
          <p:cNvPr id="25603" name="Rectangle 3"/>
          <p:cNvSpPr>
            <a:spLocks noGrp="1" noChangeArrowheads="1"/>
          </p:cNvSpPr>
          <p:nvPr>
            <p:ph idx="1"/>
          </p:nvPr>
        </p:nvSpPr>
        <p:spPr>
          <a:xfrm>
            <a:off x="2209800" y="1371600"/>
            <a:ext cx="8229600" cy="4724400"/>
          </a:xfrm>
        </p:spPr>
        <p:txBody>
          <a:bodyPr/>
          <a:lstStyle/>
          <a:p>
            <a:pPr eaLnBrk="1" hangingPunct="1"/>
            <a:r>
              <a:rPr lang="en-US" altLang="en-US"/>
              <a:t>RenderMan Shading Language</a:t>
            </a:r>
          </a:p>
          <a:p>
            <a:pPr lvl="1" eaLnBrk="1" hangingPunct="1"/>
            <a:r>
              <a:rPr lang="en-US" altLang="en-US"/>
              <a:t>Developed by Pixar</a:t>
            </a:r>
          </a:p>
          <a:p>
            <a:pPr lvl="2" eaLnBrk="1" hangingPunct="1"/>
            <a:r>
              <a:rPr lang="en-US" altLang="en-US"/>
              <a:t>Academy Award winning!</a:t>
            </a:r>
          </a:p>
          <a:p>
            <a:pPr lvl="1" eaLnBrk="1" hangingPunct="1"/>
            <a:r>
              <a:rPr lang="en-US" altLang="en-US"/>
              <a:t>For production rendering of animated films</a:t>
            </a:r>
          </a:p>
          <a:p>
            <a:pPr lvl="2" eaLnBrk="1" hangingPunct="1"/>
            <a:r>
              <a:rPr lang="en-US" altLang="en-US"/>
              <a:t>Still in use</a:t>
            </a:r>
          </a:p>
          <a:p>
            <a:pPr lvl="1" eaLnBrk="1" hangingPunct="1"/>
            <a:r>
              <a:rPr lang="en-US" altLang="en-US"/>
              <a:t>Intended for CPU-based rendering system</a:t>
            </a:r>
          </a:p>
          <a:p>
            <a:pPr lvl="2" eaLnBrk="1" hangingPunct="1"/>
            <a:r>
              <a:rPr lang="en-US" altLang="en-US"/>
              <a:t>Not oriented for graphics hardware</a:t>
            </a:r>
          </a:p>
          <a:p>
            <a:pPr lvl="2" eaLnBrk="1" hangingPunct="1"/>
            <a:r>
              <a:rPr lang="en-US" altLang="en-US"/>
              <a:t>Assumes a micro-polygon style renderer</a:t>
            </a:r>
          </a:p>
          <a:p>
            <a:pPr eaLnBrk="1" hangingPunct="1"/>
            <a:endParaRPr lang="en-US" altLang="en-US"/>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991" y="4318591"/>
            <a:ext cx="2590800"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34401" y="1371600"/>
            <a:ext cx="1730375"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32298">
            <a:off x="1596231" y="3864745"/>
            <a:ext cx="122713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031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7"/>
          <p:cNvSpPr>
            <a:spLocks noGrp="1" noChangeArrowheads="1"/>
          </p:cNvSpPr>
          <p:nvPr>
            <p:ph type="title"/>
          </p:nvPr>
        </p:nvSpPr>
        <p:spPr>
          <a:xfrm>
            <a:off x="307185" y="217626"/>
            <a:ext cx="10515600" cy="1325563"/>
          </a:xfrm>
        </p:spPr>
        <p:txBody>
          <a:bodyPr/>
          <a:lstStyle/>
          <a:p>
            <a:pPr eaLnBrk="1" hangingPunct="1"/>
            <a:r>
              <a:rPr lang="en-US" altLang="en-US" sz="4000" dirty="0"/>
              <a:t>Shading Language Evolution</a:t>
            </a:r>
            <a:br>
              <a:rPr lang="en-US" altLang="en-US" sz="4000" dirty="0"/>
            </a:br>
            <a:endParaRPr lang="en-US" altLang="en-US" sz="4000" dirty="0"/>
          </a:p>
        </p:txBody>
      </p:sp>
      <p:sp>
        <p:nvSpPr>
          <p:cNvPr id="29699" name="Text Box 4"/>
          <p:cNvSpPr txBox="1">
            <a:spLocks noChangeArrowheads="1"/>
          </p:cNvSpPr>
          <p:nvPr/>
        </p:nvSpPr>
        <p:spPr bwMode="auto">
          <a:xfrm>
            <a:off x="4066564" y="1206500"/>
            <a:ext cx="1387111" cy="523220"/>
          </a:xfrm>
          <a:prstGeom prst="rect">
            <a:avLst/>
          </a:prstGeom>
          <a:noFill/>
          <a:ln w="2857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3333FF"/>
                </a:solidFill>
              </a:rPr>
              <a:t>C</a:t>
            </a:r>
          </a:p>
          <a:p>
            <a:pPr algn="ctr" eaLnBrk="1" hangingPunct="1"/>
            <a:r>
              <a:rPr lang="en-US" altLang="en-US" sz="1400" b="1">
                <a:solidFill>
                  <a:srgbClr val="3333FF"/>
                </a:solidFill>
              </a:rPr>
              <a:t>(AT&amp;T, 1970’s)</a:t>
            </a:r>
          </a:p>
        </p:txBody>
      </p:sp>
      <p:sp>
        <p:nvSpPr>
          <p:cNvPr id="29700" name="Text Box 5"/>
          <p:cNvSpPr txBox="1">
            <a:spLocks noChangeArrowheads="1"/>
          </p:cNvSpPr>
          <p:nvPr/>
        </p:nvSpPr>
        <p:spPr bwMode="auto">
          <a:xfrm>
            <a:off x="3222575" y="2932113"/>
            <a:ext cx="1244700" cy="523220"/>
          </a:xfrm>
          <a:prstGeom prst="rect">
            <a:avLst/>
          </a:prstGeom>
          <a:noFill/>
          <a:ln w="2857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3333FF"/>
                </a:solidFill>
              </a:rPr>
              <a:t>C++</a:t>
            </a:r>
          </a:p>
          <a:p>
            <a:pPr algn="ctr" eaLnBrk="1" hangingPunct="1"/>
            <a:r>
              <a:rPr lang="en-US" altLang="en-US" sz="1400" b="1">
                <a:solidFill>
                  <a:srgbClr val="3333FF"/>
                </a:solidFill>
              </a:rPr>
              <a:t>(AT&amp;T, 1983)</a:t>
            </a:r>
          </a:p>
        </p:txBody>
      </p:sp>
      <p:sp>
        <p:nvSpPr>
          <p:cNvPr id="29701" name="Text Box 6"/>
          <p:cNvSpPr txBox="1">
            <a:spLocks noChangeArrowheads="1"/>
          </p:cNvSpPr>
          <p:nvPr/>
        </p:nvSpPr>
        <p:spPr bwMode="auto">
          <a:xfrm>
            <a:off x="2709755" y="4164013"/>
            <a:ext cx="1138452" cy="523220"/>
          </a:xfrm>
          <a:prstGeom prst="rect">
            <a:avLst/>
          </a:prstGeom>
          <a:noFill/>
          <a:ln w="2857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3333FF"/>
                </a:solidFill>
              </a:rPr>
              <a:t>Java</a:t>
            </a:r>
            <a:br>
              <a:rPr lang="en-US" altLang="en-US" sz="1400" b="1">
                <a:solidFill>
                  <a:srgbClr val="3333FF"/>
                </a:solidFill>
              </a:rPr>
            </a:br>
            <a:r>
              <a:rPr lang="en-US" altLang="en-US" sz="1400" b="1">
                <a:solidFill>
                  <a:srgbClr val="3333FF"/>
                </a:solidFill>
              </a:rPr>
              <a:t>(Sun, 1994)</a:t>
            </a:r>
          </a:p>
        </p:txBody>
      </p:sp>
      <p:cxnSp>
        <p:nvCxnSpPr>
          <p:cNvPr id="29702" name="AutoShape 7"/>
          <p:cNvCxnSpPr>
            <a:cxnSpLocks noChangeShapeType="1"/>
            <a:stCxn id="29700" idx="2"/>
            <a:endCxn id="29701" idx="0"/>
          </p:cNvCxnSpPr>
          <p:nvPr/>
        </p:nvCxnSpPr>
        <p:spPr bwMode="auto">
          <a:xfrm rot="5400000">
            <a:off x="3207613" y="3526701"/>
            <a:ext cx="708680" cy="565944"/>
          </a:xfrm>
          <a:prstGeom prst="curvedConnector3">
            <a:avLst>
              <a:gd name="adj1" fmla="val 50000"/>
            </a:avLst>
          </a:prstGeom>
          <a:noFill/>
          <a:ln w="38100">
            <a:solidFill>
              <a:srgbClr val="3333FF"/>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3" name="AutoShape 8"/>
          <p:cNvCxnSpPr>
            <a:cxnSpLocks noChangeShapeType="1"/>
            <a:stCxn id="29699" idx="2"/>
            <a:endCxn id="29700" idx="0"/>
          </p:cNvCxnSpPr>
          <p:nvPr/>
        </p:nvCxnSpPr>
        <p:spPr bwMode="auto">
          <a:xfrm rot="5400000">
            <a:off x="3701327" y="1873319"/>
            <a:ext cx="1202393" cy="915194"/>
          </a:xfrm>
          <a:prstGeom prst="curvedConnector3">
            <a:avLst>
              <a:gd name="adj1" fmla="val 50000"/>
            </a:avLst>
          </a:prstGeom>
          <a:noFill/>
          <a:ln w="38100">
            <a:solidFill>
              <a:srgbClr val="3333FF"/>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04" name="Text Box 9"/>
          <p:cNvSpPr txBox="1">
            <a:spLocks noChangeArrowheads="1"/>
          </p:cNvSpPr>
          <p:nvPr/>
        </p:nvSpPr>
        <p:spPr bwMode="auto">
          <a:xfrm>
            <a:off x="8926092" y="1177925"/>
            <a:ext cx="1229567" cy="523220"/>
          </a:xfrm>
          <a:prstGeom prst="rect">
            <a:avLst/>
          </a:prstGeom>
          <a:noFill/>
          <a:ln w="28575">
            <a:solidFill>
              <a:srgbClr val="33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339933"/>
                </a:solidFill>
              </a:rPr>
              <a:t>RenderMan</a:t>
            </a:r>
          </a:p>
          <a:p>
            <a:pPr algn="ctr" eaLnBrk="1" hangingPunct="1"/>
            <a:r>
              <a:rPr lang="en-US" altLang="en-US" sz="1400" b="1">
                <a:solidFill>
                  <a:srgbClr val="339933"/>
                </a:solidFill>
              </a:rPr>
              <a:t>(Pixar, 1988)</a:t>
            </a:r>
          </a:p>
        </p:txBody>
      </p:sp>
      <p:sp>
        <p:nvSpPr>
          <p:cNvPr id="29705" name="Text Box 10"/>
          <p:cNvSpPr txBox="1">
            <a:spLocks noChangeArrowheads="1"/>
          </p:cNvSpPr>
          <p:nvPr/>
        </p:nvSpPr>
        <p:spPr bwMode="auto">
          <a:xfrm>
            <a:off x="8129589" y="2425700"/>
            <a:ext cx="1208087" cy="971550"/>
          </a:xfrm>
          <a:prstGeom prst="rect">
            <a:avLst/>
          </a:prstGeom>
          <a:noFill/>
          <a:ln w="28575">
            <a:solidFill>
              <a:srgbClr val="33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339933"/>
                </a:solidFill>
              </a:rPr>
              <a:t>PixelFlow</a:t>
            </a:r>
            <a:br>
              <a:rPr lang="en-US" altLang="en-US" sz="1400" b="1">
                <a:solidFill>
                  <a:srgbClr val="339933"/>
                </a:solidFill>
              </a:rPr>
            </a:br>
            <a:r>
              <a:rPr lang="en-US" altLang="en-US" sz="1400" b="1">
                <a:solidFill>
                  <a:srgbClr val="339933"/>
                </a:solidFill>
              </a:rPr>
              <a:t> Shading</a:t>
            </a:r>
            <a:br>
              <a:rPr lang="en-US" altLang="en-US" sz="1400" b="1">
                <a:solidFill>
                  <a:srgbClr val="339933"/>
                </a:solidFill>
              </a:rPr>
            </a:br>
            <a:r>
              <a:rPr lang="en-US" altLang="en-US" sz="1400" b="1">
                <a:solidFill>
                  <a:srgbClr val="339933"/>
                </a:solidFill>
              </a:rPr>
              <a:t>Language</a:t>
            </a:r>
          </a:p>
          <a:p>
            <a:pPr algn="ctr" eaLnBrk="1" hangingPunct="1"/>
            <a:r>
              <a:rPr lang="en-US" altLang="en-US" sz="1400" b="1">
                <a:solidFill>
                  <a:srgbClr val="339933"/>
                </a:solidFill>
              </a:rPr>
              <a:t>(UNC, 1998)</a:t>
            </a:r>
          </a:p>
        </p:txBody>
      </p:sp>
      <p:sp>
        <p:nvSpPr>
          <p:cNvPr id="29706" name="Text Box 11"/>
          <p:cNvSpPr txBox="1">
            <a:spLocks noChangeArrowheads="1"/>
          </p:cNvSpPr>
          <p:nvPr/>
        </p:nvSpPr>
        <p:spPr bwMode="auto">
          <a:xfrm>
            <a:off x="8680451" y="4013201"/>
            <a:ext cx="1844675" cy="758825"/>
          </a:xfrm>
          <a:prstGeom prst="rect">
            <a:avLst/>
          </a:prstGeom>
          <a:noFill/>
          <a:ln w="28575">
            <a:solidFill>
              <a:srgbClr val="33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339933"/>
                </a:solidFill>
              </a:rPr>
              <a:t>Real-Time</a:t>
            </a:r>
            <a:br>
              <a:rPr lang="en-US" altLang="en-US" sz="1400" b="1">
                <a:solidFill>
                  <a:srgbClr val="339933"/>
                </a:solidFill>
              </a:rPr>
            </a:br>
            <a:r>
              <a:rPr lang="en-US" altLang="en-US" sz="1400" b="1">
                <a:solidFill>
                  <a:srgbClr val="339933"/>
                </a:solidFill>
              </a:rPr>
              <a:t> Shading Language</a:t>
            </a:r>
          </a:p>
          <a:p>
            <a:pPr algn="ctr" eaLnBrk="1" hangingPunct="1"/>
            <a:r>
              <a:rPr lang="en-US" altLang="en-US" sz="1400" b="1">
                <a:solidFill>
                  <a:srgbClr val="339933"/>
                </a:solidFill>
              </a:rPr>
              <a:t>(Stanford, 2001)</a:t>
            </a:r>
          </a:p>
        </p:txBody>
      </p:sp>
      <p:cxnSp>
        <p:nvCxnSpPr>
          <p:cNvPr id="29707" name="AutoShape 12"/>
          <p:cNvCxnSpPr>
            <a:cxnSpLocks noChangeShapeType="1"/>
            <a:stCxn id="29704" idx="2"/>
            <a:endCxn id="29706" idx="0"/>
          </p:cNvCxnSpPr>
          <p:nvPr/>
        </p:nvCxnSpPr>
        <p:spPr bwMode="auto">
          <a:xfrm rot="16200000" flipH="1">
            <a:off x="8415805" y="2826216"/>
            <a:ext cx="2312055" cy="61913"/>
          </a:xfrm>
          <a:prstGeom prst="curvedConnector3">
            <a:avLst>
              <a:gd name="adj1" fmla="val 50000"/>
            </a:avLst>
          </a:prstGeom>
          <a:noFill/>
          <a:ln w="38100">
            <a:solidFill>
              <a:srgbClr val="339933"/>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8" name="AutoShape 13"/>
          <p:cNvCxnSpPr>
            <a:cxnSpLocks noChangeShapeType="1"/>
            <a:stCxn id="29704" idx="2"/>
            <a:endCxn id="29705" idx="0"/>
          </p:cNvCxnSpPr>
          <p:nvPr/>
        </p:nvCxnSpPr>
        <p:spPr bwMode="auto">
          <a:xfrm rot="5400000">
            <a:off x="8774978" y="1659802"/>
            <a:ext cx="724555" cy="807243"/>
          </a:xfrm>
          <a:prstGeom prst="curvedConnector3">
            <a:avLst>
              <a:gd name="adj1" fmla="val 50000"/>
            </a:avLst>
          </a:prstGeom>
          <a:noFill/>
          <a:ln w="38100">
            <a:solidFill>
              <a:srgbClr val="339933"/>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09" name="Text Box 14"/>
          <p:cNvSpPr txBox="1">
            <a:spLocks noChangeArrowheads="1"/>
          </p:cNvSpPr>
          <p:nvPr/>
        </p:nvSpPr>
        <p:spPr bwMode="auto">
          <a:xfrm>
            <a:off x="6369851" y="5321300"/>
            <a:ext cx="2263760" cy="523220"/>
          </a:xfrm>
          <a:prstGeom prst="rect">
            <a:avLst/>
          </a:prstGeom>
          <a:noFill/>
          <a:ln w="28575">
            <a:solidFill>
              <a:srgbClr val="99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9933FF"/>
                </a:solidFill>
              </a:rPr>
              <a:t>Cg / HLSL</a:t>
            </a:r>
            <a:br>
              <a:rPr lang="en-US" altLang="en-US" sz="1400" b="1">
                <a:solidFill>
                  <a:srgbClr val="9933FF"/>
                </a:solidFill>
              </a:rPr>
            </a:br>
            <a:r>
              <a:rPr lang="en-US" altLang="en-US" sz="1400" b="1">
                <a:solidFill>
                  <a:srgbClr val="9933FF"/>
                </a:solidFill>
              </a:rPr>
              <a:t>(NVIDIA/Microsoft, 2002)</a:t>
            </a:r>
          </a:p>
        </p:txBody>
      </p:sp>
      <p:cxnSp>
        <p:nvCxnSpPr>
          <p:cNvPr id="29710" name="AutoShape 15"/>
          <p:cNvCxnSpPr>
            <a:cxnSpLocks noChangeShapeType="1"/>
            <a:stCxn id="29706" idx="2"/>
            <a:endCxn id="29709" idx="3"/>
          </p:cNvCxnSpPr>
          <p:nvPr/>
        </p:nvCxnSpPr>
        <p:spPr bwMode="auto">
          <a:xfrm rot="5400000">
            <a:off x="8712759" y="4692880"/>
            <a:ext cx="810885" cy="969177"/>
          </a:xfrm>
          <a:prstGeom prst="curvedConnector2">
            <a:avLst/>
          </a:prstGeom>
          <a:noFill/>
          <a:ln w="38100">
            <a:solidFill>
              <a:srgbClr val="339933"/>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1" name="AutoShape 16"/>
          <p:cNvCxnSpPr>
            <a:cxnSpLocks noChangeShapeType="1"/>
            <a:stCxn id="29699" idx="2"/>
            <a:endCxn id="29709" idx="1"/>
          </p:cNvCxnSpPr>
          <p:nvPr/>
        </p:nvCxnSpPr>
        <p:spPr bwMode="auto">
          <a:xfrm rot="16200000" flipH="1">
            <a:off x="3638390" y="2851449"/>
            <a:ext cx="3853190" cy="1609732"/>
          </a:xfrm>
          <a:prstGeom prst="curvedConnector2">
            <a:avLst/>
          </a:prstGeom>
          <a:noFill/>
          <a:ln w="38100">
            <a:solidFill>
              <a:srgbClr val="3333FF"/>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2" name="AutoShape 17"/>
          <p:cNvCxnSpPr>
            <a:cxnSpLocks noChangeShapeType="1"/>
            <a:stCxn id="29705" idx="2"/>
            <a:endCxn id="29706" idx="0"/>
          </p:cNvCxnSpPr>
          <p:nvPr/>
        </p:nvCxnSpPr>
        <p:spPr bwMode="auto">
          <a:xfrm rot="16200000" flipH="1">
            <a:off x="8874920" y="3271045"/>
            <a:ext cx="587375" cy="868363"/>
          </a:xfrm>
          <a:prstGeom prst="curvedConnector3">
            <a:avLst>
              <a:gd name="adj1" fmla="val 50000"/>
            </a:avLst>
          </a:prstGeom>
          <a:noFill/>
          <a:ln w="38100">
            <a:solidFill>
              <a:srgbClr val="339933"/>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13" name="Text Box 18"/>
          <p:cNvSpPr txBox="1">
            <a:spLocks noChangeArrowheads="1"/>
          </p:cNvSpPr>
          <p:nvPr/>
        </p:nvSpPr>
        <p:spPr bwMode="auto">
          <a:xfrm>
            <a:off x="6905657" y="1181100"/>
            <a:ext cx="1109598" cy="52322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FF0000"/>
                </a:solidFill>
              </a:rPr>
              <a:t>IRIS GL</a:t>
            </a:r>
          </a:p>
          <a:p>
            <a:pPr algn="ctr" eaLnBrk="1" hangingPunct="1"/>
            <a:r>
              <a:rPr lang="en-US" altLang="en-US" sz="1400" b="1">
                <a:solidFill>
                  <a:srgbClr val="FF0000"/>
                </a:solidFill>
              </a:rPr>
              <a:t>(SGI, 1982)</a:t>
            </a:r>
          </a:p>
        </p:txBody>
      </p:sp>
      <p:sp>
        <p:nvSpPr>
          <p:cNvPr id="29714" name="Text Box 19"/>
          <p:cNvSpPr txBox="1">
            <a:spLocks noChangeArrowheads="1"/>
          </p:cNvSpPr>
          <p:nvPr/>
        </p:nvSpPr>
        <p:spPr bwMode="auto">
          <a:xfrm>
            <a:off x="6838595" y="2260600"/>
            <a:ext cx="1189748" cy="52322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FF0000"/>
                </a:solidFill>
              </a:rPr>
              <a:t>OpenGL</a:t>
            </a:r>
          </a:p>
          <a:p>
            <a:pPr algn="ctr" eaLnBrk="1" hangingPunct="1"/>
            <a:r>
              <a:rPr lang="en-US" altLang="en-US" sz="1400" b="1">
                <a:solidFill>
                  <a:srgbClr val="FF0000"/>
                </a:solidFill>
              </a:rPr>
              <a:t>(ARB, 1992)</a:t>
            </a:r>
          </a:p>
        </p:txBody>
      </p:sp>
      <p:cxnSp>
        <p:nvCxnSpPr>
          <p:cNvPr id="29715" name="AutoShape 20"/>
          <p:cNvCxnSpPr>
            <a:cxnSpLocks noChangeShapeType="1"/>
            <a:stCxn id="29713" idx="2"/>
            <a:endCxn id="29714" idx="0"/>
          </p:cNvCxnSpPr>
          <p:nvPr/>
        </p:nvCxnSpPr>
        <p:spPr bwMode="auto">
          <a:xfrm rot="5400000">
            <a:off x="7168823" y="1968968"/>
            <a:ext cx="556280" cy="26987"/>
          </a:xfrm>
          <a:prstGeom prst="curvedConnector3">
            <a:avLst>
              <a:gd name="adj1" fmla="val 50000"/>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6" name="AutoShape 21"/>
          <p:cNvCxnSpPr>
            <a:cxnSpLocks noChangeShapeType="1"/>
            <a:stCxn id="29714" idx="2"/>
            <a:endCxn id="29709" idx="0"/>
          </p:cNvCxnSpPr>
          <p:nvPr/>
        </p:nvCxnSpPr>
        <p:spPr bwMode="auto">
          <a:xfrm rot="16200000" flipH="1">
            <a:off x="6198860" y="4018429"/>
            <a:ext cx="2537480" cy="68262"/>
          </a:xfrm>
          <a:prstGeom prst="curvedConnector3">
            <a:avLst>
              <a:gd name="adj1" fmla="val 50000"/>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7" name="AutoShape 22"/>
          <p:cNvCxnSpPr>
            <a:cxnSpLocks noChangeShapeType="1"/>
            <a:stCxn id="29714" idx="2"/>
            <a:endCxn id="29706" idx="1"/>
          </p:cNvCxnSpPr>
          <p:nvPr/>
        </p:nvCxnSpPr>
        <p:spPr bwMode="auto">
          <a:xfrm rot="16200000" flipH="1">
            <a:off x="7252564" y="2964726"/>
            <a:ext cx="1608793" cy="1246981"/>
          </a:xfrm>
          <a:prstGeom prst="curvedConnector2">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18" name="Text Box 23"/>
          <p:cNvSpPr txBox="1">
            <a:spLocks noChangeArrowheads="1"/>
          </p:cNvSpPr>
          <p:nvPr/>
        </p:nvSpPr>
        <p:spPr bwMode="auto">
          <a:xfrm>
            <a:off x="5755500" y="3568700"/>
            <a:ext cx="1604927" cy="52322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dirty="0">
                <a:solidFill>
                  <a:srgbClr val="FF0000"/>
                </a:solidFill>
              </a:rPr>
              <a:t>Direct3D</a:t>
            </a:r>
          </a:p>
          <a:p>
            <a:pPr algn="ctr" eaLnBrk="1" hangingPunct="1"/>
            <a:r>
              <a:rPr lang="en-US" altLang="en-US" sz="1400" b="1" dirty="0">
                <a:solidFill>
                  <a:srgbClr val="FF0000"/>
                </a:solidFill>
              </a:rPr>
              <a:t>(Microsoft, 1995)</a:t>
            </a:r>
          </a:p>
        </p:txBody>
      </p:sp>
      <p:sp>
        <p:nvSpPr>
          <p:cNvPr id="29719" name="Text Box 24"/>
          <p:cNvSpPr txBox="1">
            <a:spLocks noChangeArrowheads="1"/>
          </p:cNvSpPr>
          <p:nvPr/>
        </p:nvSpPr>
        <p:spPr bwMode="auto">
          <a:xfrm>
            <a:off x="5029201" y="2289176"/>
            <a:ext cx="1719263" cy="7588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FF0000"/>
                </a:solidFill>
              </a:rPr>
              <a:t>Reality Lab</a:t>
            </a:r>
          </a:p>
          <a:p>
            <a:pPr algn="ctr" eaLnBrk="1" hangingPunct="1"/>
            <a:r>
              <a:rPr lang="en-US" altLang="en-US" sz="1400" b="1">
                <a:solidFill>
                  <a:srgbClr val="FF0000"/>
                </a:solidFill>
              </a:rPr>
              <a:t>(RenderMorphics,</a:t>
            </a:r>
            <a:br>
              <a:rPr lang="en-US" altLang="en-US" sz="1400" b="1">
                <a:solidFill>
                  <a:srgbClr val="FF0000"/>
                </a:solidFill>
              </a:rPr>
            </a:br>
            <a:r>
              <a:rPr lang="en-US" altLang="en-US" sz="1400" b="1">
                <a:solidFill>
                  <a:srgbClr val="FF0000"/>
                </a:solidFill>
              </a:rPr>
              <a:t>1994)</a:t>
            </a:r>
          </a:p>
        </p:txBody>
      </p:sp>
      <p:cxnSp>
        <p:nvCxnSpPr>
          <p:cNvPr id="29720" name="AutoShape 25"/>
          <p:cNvCxnSpPr>
            <a:cxnSpLocks noChangeShapeType="1"/>
            <a:stCxn id="29719" idx="2"/>
            <a:endCxn id="29718" idx="0"/>
          </p:cNvCxnSpPr>
          <p:nvPr/>
        </p:nvCxnSpPr>
        <p:spPr bwMode="auto">
          <a:xfrm rot="16200000" flipH="1">
            <a:off x="5963047" y="2973785"/>
            <a:ext cx="520700" cy="669131"/>
          </a:xfrm>
          <a:prstGeom prst="curvedConnector3">
            <a:avLst>
              <a:gd name="adj1" fmla="val 50000"/>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1" name="AutoShape 26"/>
          <p:cNvCxnSpPr>
            <a:cxnSpLocks noChangeShapeType="1"/>
            <a:stCxn id="29714" idx="2"/>
            <a:endCxn id="29718" idx="0"/>
          </p:cNvCxnSpPr>
          <p:nvPr/>
        </p:nvCxnSpPr>
        <p:spPr bwMode="auto">
          <a:xfrm rot="5400000">
            <a:off x="6603276" y="2738507"/>
            <a:ext cx="784880" cy="875506"/>
          </a:xfrm>
          <a:prstGeom prst="curvedConnector3">
            <a:avLst>
              <a:gd name="adj1" fmla="val 50000"/>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2" name="AutoShape 27"/>
          <p:cNvCxnSpPr>
            <a:cxnSpLocks noChangeShapeType="1"/>
            <a:stCxn id="29718" idx="2"/>
            <a:endCxn id="29709" idx="0"/>
          </p:cNvCxnSpPr>
          <p:nvPr/>
        </p:nvCxnSpPr>
        <p:spPr bwMode="auto">
          <a:xfrm rot="16200000" flipH="1">
            <a:off x="6415157" y="4234726"/>
            <a:ext cx="1229380" cy="943768"/>
          </a:xfrm>
          <a:prstGeom prst="curvedConnector3">
            <a:avLst>
              <a:gd name="adj1" fmla="val 50000"/>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23" name="Text Box 28"/>
          <p:cNvSpPr txBox="1">
            <a:spLocks noChangeArrowheads="1"/>
          </p:cNvSpPr>
          <p:nvPr/>
        </p:nvSpPr>
        <p:spPr bwMode="auto">
          <a:xfrm>
            <a:off x="1778000" y="1270000"/>
            <a:ext cx="2063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3333FF"/>
                </a:solidFill>
              </a:rPr>
              <a:t>General-purpose languages</a:t>
            </a:r>
          </a:p>
        </p:txBody>
      </p:sp>
      <p:sp>
        <p:nvSpPr>
          <p:cNvPr id="29724" name="Text Box 29"/>
          <p:cNvSpPr txBox="1">
            <a:spLocks noChangeArrowheads="1"/>
          </p:cNvSpPr>
          <p:nvPr/>
        </p:nvSpPr>
        <p:spPr bwMode="auto">
          <a:xfrm>
            <a:off x="1778000" y="1665288"/>
            <a:ext cx="1576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0000"/>
                </a:solidFill>
              </a:rPr>
              <a:t>Graphics Application</a:t>
            </a:r>
            <a:br>
              <a:rPr lang="en-US" altLang="en-US" sz="1200">
                <a:solidFill>
                  <a:srgbClr val="FF0000"/>
                </a:solidFill>
              </a:rPr>
            </a:br>
            <a:r>
              <a:rPr lang="en-US" altLang="en-US" sz="1200">
                <a:solidFill>
                  <a:srgbClr val="FF0000"/>
                </a:solidFill>
              </a:rPr>
              <a:t>Program Interfaces</a:t>
            </a:r>
          </a:p>
        </p:txBody>
      </p:sp>
      <p:sp>
        <p:nvSpPr>
          <p:cNvPr id="29725" name="Text Box 30"/>
          <p:cNvSpPr txBox="1">
            <a:spLocks noChangeArrowheads="1"/>
          </p:cNvSpPr>
          <p:nvPr/>
        </p:nvSpPr>
        <p:spPr bwMode="auto">
          <a:xfrm>
            <a:off x="1778000" y="2208214"/>
            <a:ext cx="15319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339933"/>
                </a:solidFill>
              </a:rPr>
              <a:t>Shading Languages</a:t>
            </a:r>
          </a:p>
        </p:txBody>
      </p:sp>
      <p:sp>
        <p:nvSpPr>
          <p:cNvPr id="29726" name="Line 31"/>
          <p:cNvSpPr>
            <a:spLocks noChangeShapeType="1"/>
          </p:cNvSpPr>
          <p:nvPr/>
        </p:nvSpPr>
        <p:spPr bwMode="auto">
          <a:xfrm>
            <a:off x="1874838" y="2154238"/>
            <a:ext cx="1695450" cy="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27" name="Line 32"/>
          <p:cNvSpPr>
            <a:spLocks noChangeShapeType="1"/>
          </p:cNvSpPr>
          <p:nvPr/>
        </p:nvSpPr>
        <p:spPr bwMode="auto">
          <a:xfrm>
            <a:off x="1874838" y="2503488"/>
            <a:ext cx="1695450" cy="0"/>
          </a:xfrm>
          <a:prstGeom prst="line">
            <a:avLst/>
          </a:prstGeom>
          <a:noFill/>
          <a:ln w="38100">
            <a:solidFill>
              <a:srgbClr val="3399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28" name="Rectangle 33"/>
          <p:cNvSpPr>
            <a:spLocks noChangeArrowheads="1"/>
          </p:cNvSpPr>
          <p:nvPr/>
        </p:nvSpPr>
        <p:spPr bwMode="auto">
          <a:xfrm>
            <a:off x="1724025" y="1270000"/>
            <a:ext cx="2209800" cy="1447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endParaRPr lang="en-GB" altLang="en-US"/>
          </a:p>
        </p:txBody>
      </p:sp>
      <p:cxnSp>
        <p:nvCxnSpPr>
          <p:cNvPr id="29729" name="AutoShape 34"/>
          <p:cNvCxnSpPr>
            <a:cxnSpLocks noChangeShapeType="1"/>
            <a:stCxn id="29701" idx="2"/>
            <a:endCxn id="29709" idx="1"/>
          </p:cNvCxnSpPr>
          <p:nvPr/>
        </p:nvCxnSpPr>
        <p:spPr bwMode="auto">
          <a:xfrm rot="16200000" flipH="1">
            <a:off x="4376579" y="3589636"/>
            <a:ext cx="895677" cy="3090870"/>
          </a:xfrm>
          <a:prstGeom prst="curvedConnector2">
            <a:avLst/>
          </a:prstGeom>
          <a:noFill/>
          <a:ln w="38100">
            <a:solidFill>
              <a:srgbClr val="3333FF"/>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30" name="AutoShape 35"/>
          <p:cNvCxnSpPr>
            <a:cxnSpLocks noChangeShapeType="1"/>
            <a:stCxn id="29700" idx="2"/>
            <a:endCxn id="29709" idx="1"/>
          </p:cNvCxnSpPr>
          <p:nvPr/>
        </p:nvCxnSpPr>
        <p:spPr bwMode="auto">
          <a:xfrm rot="16200000" flipH="1">
            <a:off x="4043601" y="3256658"/>
            <a:ext cx="2127577" cy="2524926"/>
          </a:xfrm>
          <a:prstGeom prst="curvedConnector2">
            <a:avLst/>
          </a:prstGeom>
          <a:noFill/>
          <a:ln w="38100">
            <a:solidFill>
              <a:srgbClr val="3333FF"/>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31" name="Line 36"/>
          <p:cNvSpPr>
            <a:spLocks noChangeShapeType="1"/>
          </p:cNvSpPr>
          <p:nvPr/>
        </p:nvSpPr>
        <p:spPr bwMode="auto">
          <a:xfrm>
            <a:off x="1903413" y="1600200"/>
            <a:ext cx="1695450" cy="0"/>
          </a:xfrm>
          <a:prstGeom prst="line">
            <a:avLst/>
          </a:prstGeom>
          <a:noFill/>
          <a:ln w="38100">
            <a:solidFill>
              <a:srgbClr val="3333FF"/>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32" name="Text Box 38"/>
          <p:cNvSpPr txBox="1">
            <a:spLocks noChangeArrowheads="1"/>
          </p:cNvSpPr>
          <p:nvPr/>
        </p:nvSpPr>
        <p:spPr bwMode="auto">
          <a:xfrm>
            <a:off x="5419976" y="6096000"/>
            <a:ext cx="2429960" cy="523220"/>
          </a:xfrm>
          <a:prstGeom prst="rect">
            <a:avLst/>
          </a:prstGeom>
          <a:noFill/>
          <a:ln w="28575">
            <a:solidFill>
              <a:srgbClr val="99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9933FF"/>
                </a:solidFill>
              </a:rPr>
              <a:t>GLSL</a:t>
            </a:r>
            <a:br>
              <a:rPr lang="en-US" altLang="en-US" sz="1400" b="1">
                <a:solidFill>
                  <a:srgbClr val="9933FF"/>
                </a:solidFill>
              </a:rPr>
            </a:br>
            <a:r>
              <a:rPr lang="en-US" altLang="en-US" sz="1400" b="1">
                <a:solidFill>
                  <a:srgbClr val="9933FF"/>
                </a:solidFill>
              </a:rPr>
              <a:t>(3DLabs/ATI/NVIDIA, 2003)</a:t>
            </a:r>
          </a:p>
        </p:txBody>
      </p:sp>
      <p:cxnSp>
        <p:nvCxnSpPr>
          <p:cNvPr id="29733" name="AutoShape 39"/>
          <p:cNvCxnSpPr>
            <a:cxnSpLocks noChangeShapeType="1"/>
            <a:stCxn id="29709" idx="2"/>
            <a:endCxn id="29732" idx="0"/>
          </p:cNvCxnSpPr>
          <p:nvPr/>
        </p:nvCxnSpPr>
        <p:spPr bwMode="auto">
          <a:xfrm rot="5400000">
            <a:off x="6942604" y="5536874"/>
            <a:ext cx="251480" cy="866775"/>
          </a:xfrm>
          <a:prstGeom prst="curvedConnector3">
            <a:avLst>
              <a:gd name="adj1" fmla="val 50000"/>
            </a:avLst>
          </a:prstGeom>
          <a:noFill/>
          <a:ln w="38100">
            <a:solidFill>
              <a:srgbClr val="99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34" name="Text Box 40"/>
          <p:cNvSpPr txBox="1">
            <a:spLocks noChangeArrowheads="1"/>
          </p:cNvSpPr>
          <p:nvPr/>
        </p:nvSpPr>
        <p:spPr bwMode="auto">
          <a:xfrm>
            <a:off x="8533959" y="6159500"/>
            <a:ext cx="1535997" cy="523220"/>
          </a:xfrm>
          <a:prstGeom prst="rect">
            <a:avLst/>
          </a:prstGeom>
          <a:noFill/>
          <a:ln w="28575">
            <a:solidFill>
              <a:srgbClr val="99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chemeClr val="tx1"/>
                </a:solidFill>
                <a:latin typeface="Arial" panose="020B0604020202020204" pitchFamily="34" charset="0"/>
                <a:cs typeface="Arial" panose="020B0604020202020204" pitchFamily="34" charset="0"/>
              </a:defRPr>
            </a:lvl1pPr>
            <a:lvl2pPr marL="742950" indent="-285750">
              <a:defRPr sz="4400">
                <a:solidFill>
                  <a:schemeClr val="tx1"/>
                </a:solidFill>
                <a:latin typeface="Arial" panose="020B0604020202020204" pitchFamily="34" charset="0"/>
                <a:cs typeface="Arial" panose="020B0604020202020204" pitchFamily="34" charset="0"/>
              </a:defRPr>
            </a:lvl2pPr>
            <a:lvl3pPr marL="1143000" indent="-228600">
              <a:defRPr sz="4400">
                <a:solidFill>
                  <a:schemeClr val="tx1"/>
                </a:solidFill>
                <a:latin typeface="Arial" panose="020B0604020202020204" pitchFamily="34" charset="0"/>
                <a:cs typeface="Arial" panose="020B0604020202020204" pitchFamily="34" charset="0"/>
              </a:defRPr>
            </a:lvl3pPr>
            <a:lvl4pPr marL="1600200" indent="-228600">
              <a:defRPr sz="4400">
                <a:solidFill>
                  <a:schemeClr val="tx1"/>
                </a:solidFill>
                <a:latin typeface="Arial" panose="020B0604020202020204" pitchFamily="34" charset="0"/>
                <a:cs typeface="Arial" panose="020B0604020202020204" pitchFamily="34" charset="0"/>
              </a:defRPr>
            </a:lvl4pPr>
            <a:lvl5pPr marL="2057400" indent="-228600">
              <a:defRPr sz="4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solidFill>
                  <a:srgbClr val="9933FF"/>
                </a:solidFill>
              </a:rPr>
              <a:t>GLSL ES2</a:t>
            </a:r>
            <a:br>
              <a:rPr lang="en-US" altLang="en-US" sz="1400" b="1">
                <a:solidFill>
                  <a:srgbClr val="9933FF"/>
                </a:solidFill>
              </a:rPr>
            </a:br>
            <a:r>
              <a:rPr lang="en-US" altLang="en-US" sz="1400" b="1">
                <a:solidFill>
                  <a:srgbClr val="9933FF"/>
                </a:solidFill>
              </a:rPr>
              <a:t>(Khronos, 2003)</a:t>
            </a:r>
          </a:p>
        </p:txBody>
      </p:sp>
    </p:spTree>
    <p:extLst>
      <p:ext uri="{BB962C8B-B14F-4D97-AF65-F5344CB8AC3E}">
        <p14:creationId xmlns:p14="http://schemas.microsoft.com/office/powerpoint/2010/main" val="1753069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dirty="0"/>
              <a:t>OpenGL Shading Language</a:t>
            </a:r>
          </a:p>
        </p:txBody>
      </p:sp>
      <p:sp>
        <p:nvSpPr>
          <p:cNvPr id="31747" name="Rectangle 3"/>
          <p:cNvSpPr>
            <a:spLocks noGrp="1" noChangeArrowheads="1"/>
          </p:cNvSpPr>
          <p:nvPr>
            <p:ph idx="1"/>
          </p:nvPr>
        </p:nvSpPr>
        <p:spPr/>
        <p:txBody>
          <a:bodyPr>
            <a:normAutofit fontScale="92500"/>
          </a:bodyPr>
          <a:lstStyle/>
          <a:p>
            <a:pPr eaLnBrk="1" hangingPunct="1"/>
            <a:r>
              <a:rPr lang="en-US" altLang="en-US" dirty="0"/>
              <a:t>Known as </a:t>
            </a:r>
            <a:r>
              <a:rPr lang="en-US" altLang="en-US" u="sng" dirty="0">
                <a:solidFill>
                  <a:schemeClr val="accent1"/>
                </a:solidFill>
              </a:rPr>
              <a:t>GLSL</a:t>
            </a:r>
          </a:p>
          <a:p>
            <a:pPr lvl="1" eaLnBrk="1" hangingPunct="1"/>
            <a:r>
              <a:rPr lang="en-US" altLang="en-US" dirty="0"/>
              <a:t>Part of core OpenGL 2.0 and beyond</a:t>
            </a:r>
          </a:p>
          <a:p>
            <a:pPr eaLnBrk="1" hangingPunct="1"/>
            <a:r>
              <a:rPr lang="en-US" altLang="en-US" dirty="0"/>
              <a:t>Uses a </a:t>
            </a:r>
            <a:r>
              <a:rPr lang="en-US" altLang="en-US" u="sng" dirty="0">
                <a:solidFill>
                  <a:schemeClr val="accent1"/>
                </a:solidFill>
              </a:rPr>
              <a:t>C-like language</a:t>
            </a:r>
          </a:p>
          <a:p>
            <a:pPr lvl="1" eaLnBrk="1" hangingPunct="1"/>
            <a:r>
              <a:rPr lang="en-US" altLang="en-US" dirty="0"/>
              <a:t>Authoring of vertex and fragment </a:t>
            </a:r>
            <a:r>
              <a:rPr lang="en-US" altLang="en-US" dirty="0" err="1"/>
              <a:t>shaders</a:t>
            </a:r>
            <a:endParaRPr lang="en-US" altLang="en-US" dirty="0"/>
          </a:p>
          <a:p>
            <a:pPr lvl="2" eaLnBrk="1" hangingPunct="1"/>
            <a:r>
              <a:rPr lang="en-US" altLang="en-US" dirty="0"/>
              <a:t>Later added geometry </a:t>
            </a:r>
            <a:r>
              <a:rPr lang="en-US" altLang="en-US" dirty="0" err="1"/>
              <a:t>shaders</a:t>
            </a:r>
            <a:r>
              <a:rPr lang="en-US" altLang="en-US" dirty="0"/>
              <a:t> (GL 3.0) and tessellation </a:t>
            </a:r>
            <a:r>
              <a:rPr lang="en-US" altLang="en-US" dirty="0" err="1"/>
              <a:t>shaders</a:t>
            </a:r>
            <a:r>
              <a:rPr lang="en-US" altLang="en-US" dirty="0"/>
              <a:t> (GL 4.0+)</a:t>
            </a:r>
          </a:p>
          <a:p>
            <a:pPr lvl="2" eaLnBrk="1" hangingPunct="1"/>
            <a:endParaRPr lang="en-US" altLang="en-US" dirty="0"/>
          </a:p>
          <a:p>
            <a:r>
              <a:rPr lang="en-US" altLang="en-US" dirty="0"/>
              <a:t>DirectX – High Level </a:t>
            </a:r>
            <a:r>
              <a:rPr lang="en-US" altLang="en-US" dirty="0" err="1"/>
              <a:t>Shader</a:t>
            </a:r>
            <a:r>
              <a:rPr lang="en-US" altLang="en-US" dirty="0"/>
              <a:t> Language (HLSL)</a:t>
            </a:r>
          </a:p>
          <a:p>
            <a:r>
              <a:rPr lang="en-GB" b="1" dirty="0">
                <a:solidFill>
                  <a:srgbClr val="FF0000"/>
                </a:solidFill>
                <a:effectLst>
                  <a:outerShdw blurRad="38100" dist="38100" dir="2700000" algn="tl">
                    <a:srgbClr val="000000">
                      <a:alpha val="43137"/>
                    </a:srgbClr>
                  </a:outerShdw>
                </a:effectLst>
              </a:rPr>
              <a:t>PlayStation® </a:t>
            </a:r>
            <a:r>
              <a:rPr lang="en-GB" b="1" dirty="0" err="1">
                <a:solidFill>
                  <a:srgbClr val="FF0000"/>
                </a:solidFill>
                <a:effectLst>
                  <a:outerShdw blurRad="38100" dist="38100" dir="2700000" algn="tl">
                    <a:srgbClr val="000000">
                      <a:alpha val="43137"/>
                    </a:srgbClr>
                  </a:outerShdw>
                </a:effectLst>
              </a:rPr>
              <a:t>Shader</a:t>
            </a:r>
            <a:r>
              <a:rPr lang="en-GB" b="1" dirty="0">
                <a:solidFill>
                  <a:srgbClr val="FF0000"/>
                </a:solidFill>
                <a:effectLst>
                  <a:outerShdw blurRad="38100" dist="38100" dir="2700000" algn="tl">
                    <a:srgbClr val="000000">
                      <a:alpha val="43137"/>
                    </a:srgbClr>
                  </a:outerShdw>
                </a:effectLst>
              </a:rPr>
              <a:t> Language (PSSL)</a:t>
            </a:r>
          </a:p>
          <a:p>
            <a:pPr lvl="1"/>
            <a:r>
              <a:rPr lang="en-GB" altLang="en-US" b="1" dirty="0">
                <a:solidFill>
                  <a:srgbClr val="FF0000"/>
                </a:solidFill>
                <a:effectLst>
                  <a:outerShdw blurRad="38100" dist="38100" dir="2700000" algn="tl">
                    <a:srgbClr val="000000">
                      <a:alpha val="43137"/>
                    </a:srgbClr>
                  </a:outerShdw>
                </a:effectLst>
              </a:rPr>
              <a:t>Similar to GLSL</a:t>
            </a:r>
            <a:endParaRPr lang="en-US" altLang="en-US"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6734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dirty="0" err="1"/>
              <a:t>Shader</a:t>
            </a:r>
            <a:r>
              <a:rPr lang="en-US" altLang="en-US" dirty="0"/>
              <a:t> Language Overview</a:t>
            </a:r>
          </a:p>
        </p:txBody>
      </p:sp>
      <p:sp>
        <p:nvSpPr>
          <p:cNvPr id="1188867" name="Rectangle 3"/>
          <p:cNvSpPr>
            <a:spLocks noGrp="1" noChangeArrowheads="1"/>
          </p:cNvSpPr>
          <p:nvPr>
            <p:ph idx="1"/>
          </p:nvPr>
        </p:nvSpPr>
        <p:spPr>
          <a:xfrm>
            <a:off x="1281110" y="257556"/>
            <a:ext cx="10018713" cy="4809745"/>
          </a:xfrm>
        </p:spPr>
        <p:txBody>
          <a:bodyPr rtlCol="0">
            <a:normAutofit fontScale="92500" lnSpcReduction="20000"/>
          </a:bodyPr>
          <a:lstStyle/>
          <a:p>
            <a:pPr>
              <a:lnSpc>
                <a:spcPct val="80000"/>
              </a:lnSpc>
              <a:defRPr/>
            </a:pPr>
            <a:r>
              <a:rPr lang="en-US" altLang="en-US" sz="2400" dirty="0"/>
              <a:t>C-like</a:t>
            </a:r>
          </a:p>
          <a:p>
            <a:pPr lvl="1">
              <a:lnSpc>
                <a:spcPct val="80000"/>
              </a:lnSpc>
              <a:defRPr/>
            </a:pPr>
            <a:r>
              <a:rPr lang="en-US" altLang="en-US" sz="2000" dirty="0"/>
              <a:t>C-style syntax and control flow</a:t>
            </a:r>
          </a:p>
          <a:p>
            <a:pPr>
              <a:lnSpc>
                <a:spcPct val="80000"/>
              </a:lnSpc>
              <a:defRPr/>
            </a:pPr>
            <a:r>
              <a:rPr lang="en-US" altLang="en-US" sz="2400" dirty="0"/>
              <a:t>Adds graphics features</a:t>
            </a:r>
          </a:p>
          <a:p>
            <a:pPr lvl="1">
              <a:lnSpc>
                <a:spcPct val="80000"/>
              </a:lnSpc>
              <a:defRPr/>
            </a:pPr>
            <a:r>
              <a:rPr lang="en-US" altLang="en-US" sz="2000" dirty="0"/>
              <a:t>First-class vertex and matrix data types</a:t>
            </a:r>
          </a:p>
          <a:p>
            <a:pPr lvl="1">
              <a:lnSpc>
                <a:spcPct val="80000"/>
              </a:lnSpc>
              <a:defRPr/>
            </a:pPr>
            <a:r>
              <a:rPr lang="en-US" altLang="en-US" sz="2000" dirty="0"/>
              <a:t>Texture samplers</a:t>
            </a:r>
          </a:p>
          <a:p>
            <a:pPr lvl="1">
              <a:lnSpc>
                <a:spcPct val="80000"/>
              </a:lnSpc>
              <a:defRPr/>
            </a:pPr>
            <a:r>
              <a:rPr lang="en-US" altLang="en-US" sz="2000" dirty="0"/>
              <a:t>Graphics-oriented standard library</a:t>
            </a:r>
          </a:p>
          <a:p>
            <a:pPr lvl="2">
              <a:lnSpc>
                <a:spcPct val="80000"/>
              </a:lnSpc>
              <a:defRPr/>
            </a:pPr>
            <a:r>
              <a:rPr lang="en-US" altLang="en-US" sz="1800" dirty="0"/>
              <a:t>Including built-in OpenGL state variables</a:t>
            </a:r>
          </a:p>
          <a:p>
            <a:pPr lvl="1">
              <a:lnSpc>
                <a:spcPct val="80000"/>
              </a:lnSpc>
              <a:defRPr/>
            </a:pPr>
            <a:r>
              <a:rPr lang="en-US" altLang="en-US" sz="2000" dirty="0"/>
              <a:t>Uniform and varying parameters, interpolation qualifiers</a:t>
            </a:r>
          </a:p>
          <a:p>
            <a:pPr>
              <a:lnSpc>
                <a:spcPct val="80000"/>
              </a:lnSpc>
              <a:defRPr/>
            </a:pPr>
            <a:r>
              <a:rPr lang="en-US" altLang="en-US" sz="2400" dirty="0"/>
              <a:t>Various modern language features</a:t>
            </a:r>
          </a:p>
          <a:p>
            <a:pPr lvl="1">
              <a:lnSpc>
                <a:spcPct val="80000"/>
              </a:lnSpc>
              <a:defRPr/>
            </a:pPr>
            <a:r>
              <a:rPr lang="en-US" altLang="en-US" sz="2000" dirty="0">
                <a:solidFill>
                  <a:srgbClr val="0066FF"/>
                </a:solidFill>
              </a:rPr>
              <a:t>bool</a:t>
            </a:r>
            <a:r>
              <a:rPr lang="en-US" altLang="en-US" sz="2000" dirty="0"/>
              <a:t>, // comments, limited overloaded functions</a:t>
            </a:r>
          </a:p>
          <a:p>
            <a:pPr lvl="1">
              <a:lnSpc>
                <a:spcPct val="80000"/>
              </a:lnSpc>
              <a:defRPr/>
            </a:pPr>
            <a:r>
              <a:rPr lang="en-US" altLang="en-US" sz="2000" dirty="0">
                <a:solidFill>
                  <a:srgbClr val="0066FF"/>
                </a:solidFill>
              </a:rPr>
              <a:t>in</a:t>
            </a:r>
            <a:r>
              <a:rPr lang="en-US" altLang="en-US" sz="2000" dirty="0"/>
              <a:t>/</a:t>
            </a:r>
            <a:r>
              <a:rPr lang="en-US" altLang="en-US" sz="2000" dirty="0">
                <a:solidFill>
                  <a:srgbClr val="0066FF"/>
                </a:solidFill>
              </a:rPr>
              <a:t>out</a:t>
            </a:r>
            <a:r>
              <a:rPr lang="en-US" altLang="en-US" sz="2000" dirty="0"/>
              <a:t>/</a:t>
            </a:r>
            <a:r>
              <a:rPr lang="en-US" altLang="en-US" sz="2000" dirty="0" err="1">
                <a:solidFill>
                  <a:srgbClr val="0066FF"/>
                </a:solidFill>
              </a:rPr>
              <a:t>inout</a:t>
            </a:r>
            <a:r>
              <a:rPr lang="en-US" altLang="en-US" sz="2000" dirty="0"/>
              <a:t> function parameters</a:t>
            </a:r>
          </a:p>
          <a:p>
            <a:pPr>
              <a:lnSpc>
                <a:spcPct val="80000"/>
              </a:lnSpc>
              <a:defRPr/>
            </a:pPr>
            <a:r>
              <a:rPr lang="en-US" altLang="en-US" sz="2400" dirty="0"/>
              <a:t>Minus features of C not suited for GPUs</a:t>
            </a:r>
          </a:p>
          <a:p>
            <a:pPr lvl="1">
              <a:lnSpc>
                <a:spcPct val="80000"/>
              </a:lnSpc>
              <a:defRPr/>
            </a:pPr>
            <a:r>
              <a:rPr lang="en-US" altLang="en-US" sz="2000" dirty="0"/>
              <a:t>Pointers, unions, multi-dimensional arrays</a:t>
            </a:r>
          </a:p>
          <a:p>
            <a:pPr lvl="1">
              <a:lnSpc>
                <a:spcPct val="80000"/>
              </a:lnSpc>
              <a:defRPr/>
            </a:pPr>
            <a:r>
              <a:rPr lang="en-US" altLang="en-US" sz="2000" dirty="0" err="1">
                <a:solidFill>
                  <a:srgbClr val="0066FF"/>
                </a:solidFill>
              </a:rPr>
              <a:t>goto</a:t>
            </a:r>
            <a:r>
              <a:rPr lang="en-US" altLang="en-US" sz="2000" dirty="0"/>
              <a:t>, string literals, standard C library stuff like </a:t>
            </a:r>
            <a:r>
              <a:rPr lang="en-US" altLang="en-US" sz="2000" dirty="0" err="1">
                <a:solidFill>
                  <a:srgbClr val="0066FF"/>
                </a:solidFill>
              </a:rPr>
              <a:t>printf</a:t>
            </a:r>
            <a:r>
              <a:rPr lang="en-US" altLang="en-US" sz="2000" dirty="0"/>
              <a:t> and </a:t>
            </a:r>
            <a:r>
              <a:rPr lang="en-US" altLang="en-US" sz="2000" dirty="0" err="1">
                <a:solidFill>
                  <a:srgbClr val="0066FF"/>
                </a:solidFill>
              </a:rPr>
              <a:t>malloc</a:t>
            </a:r>
            <a:endParaRPr lang="en-US" altLang="en-US" sz="2000" dirty="0">
              <a:solidFill>
                <a:srgbClr val="0066FF"/>
              </a:solidFill>
            </a:endParaRPr>
          </a:p>
          <a:p>
            <a:pPr lvl="1">
              <a:lnSpc>
                <a:spcPct val="80000"/>
              </a:lnSpc>
              <a:defRPr/>
            </a:pPr>
            <a:endParaRPr lang="en-US" altLang="en-US" sz="2000" dirty="0"/>
          </a:p>
        </p:txBody>
      </p:sp>
    </p:spTree>
    <p:extLst>
      <p:ext uri="{BB962C8B-B14F-4D97-AF65-F5344CB8AC3E}">
        <p14:creationId xmlns:p14="http://schemas.microsoft.com/office/powerpoint/2010/main" val="4101361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462" y="0"/>
            <a:ext cx="8618538"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Rectangle 2"/>
          <p:cNvSpPr>
            <a:spLocks noGrp="1" noChangeArrowheads="1"/>
          </p:cNvSpPr>
          <p:nvPr>
            <p:ph type="title"/>
          </p:nvPr>
        </p:nvSpPr>
        <p:spPr>
          <a:xfrm>
            <a:off x="684212" y="4611162"/>
            <a:ext cx="8534400" cy="1507067"/>
          </a:xfrm>
        </p:spPr>
        <p:txBody>
          <a:bodyPr/>
          <a:lstStyle/>
          <a:p>
            <a:pPr eaLnBrk="1" hangingPunct="1"/>
            <a:r>
              <a:rPr lang="en-US" altLang="en-US" sz="4000" dirty="0"/>
              <a:t>Vertex Shader</a:t>
            </a:r>
            <a:br>
              <a:rPr lang="en-US" altLang="en-US" sz="4000" dirty="0"/>
            </a:br>
            <a:r>
              <a:rPr lang="en-US" altLang="en-US" sz="4000" dirty="0"/>
              <a:t>Inputs &amp; Outputs</a:t>
            </a:r>
          </a:p>
        </p:txBody>
      </p:sp>
      <p:sp>
        <p:nvSpPr>
          <p:cNvPr id="37891" name="Rectangle 7"/>
          <p:cNvSpPr>
            <a:spLocks noChangeArrowheads="1"/>
          </p:cNvSpPr>
          <p:nvPr/>
        </p:nvSpPr>
        <p:spPr bwMode="auto">
          <a:xfrm>
            <a:off x="6705600" y="3826931"/>
            <a:ext cx="863600" cy="144462"/>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endParaRPr kumimoji="1" lang="zh-TW" altLang="en-US" sz="1800">
              <a:solidFill>
                <a:srgbClr val="FF3300"/>
              </a:solidFill>
              <a:latin typeface="Tahoma" panose="020B0604030504040204" pitchFamily="34" charset="0"/>
            </a:endParaRPr>
          </a:p>
        </p:txBody>
      </p:sp>
      <p:sp>
        <p:nvSpPr>
          <p:cNvPr id="37892" name="AutoShape 6"/>
          <p:cNvSpPr>
            <a:spLocks noChangeAspect="1" noChangeArrowheads="1" noTextEdit="1"/>
          </p:cNvSpPr>
          <p:nvPr/>
        </p:nvSpPr>
        <p:spPr bwMode="auto">
          <a:xfrm>
            <a:off x="1828800" y="1752600"/>
            <a:ext cx="8610600" cy="47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189733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30212" y="4635500"/>
            <a:ext cx="8534400" cy="1507067"/>
          </a:xfrm>
        </p:spPr>
        <p:txBody>
          <a:bodyPr/>
          <a:lstStyle/>
          <a:p>
            <a:pPr eaLnBrk="1" hangingPunct="1"/>
            <a:r>
              <a:rPr lang="en-US" altLang="en-US" sz="4000" dirty="0"/>
              <a:t>Fragment Shader</a:t>
            </a:r>
            <a:br>
              <a:rPr lang="en-US" altLang="en-US" sz="4000" dirty="0"/>
            </a:br>
            <a:r>
              <a:rPr lang="en-US" altLang="en-US" sz="4000" dirty="0"/>
              <a:t>Ins &amp; Outs</a:t>
            </a:r>
          </a:p>
        </p:txBody>
      </p:sp>
      <p:grpSp>
        <p:nvGrpSpPr>
          <p:cNvPr id="39939" name="Group 6"/>
          <p:cNvGrpSpPr>
            <a:grpSpLocks/>
          </p:cNvGrpSpPr>
          <p:nvPr/>
        </p:nvGrpSpPr>
        <p:grpSpPr bwMode="auto">
          <a:xfrm>
            <a:off x="3352800" y="0"/>
            <a:ext cx="8839200" cy="4572000"/>
            <a:chOff x="192" y="1008"/>
            <a:chExt cx="4896" cy="2372"/>
          </a:xfrm>
        </p:grpSpPr>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008"/>
              <a:ext cx="4896" cy="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6"/>
            <p:cNvSpPr>
              <a:spLocks noChangeArrowheads="1"/>
            </p:cNvSpPr>
            <p:nvPr/>
          </p:nvSpPr>
          <p:spPr bwMode="auto">
            <a:xfrm>
              <a:off x="1919" y="3140"/>
              <a:ext cx="589" cy="91"/>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endParaRPr kumimoji="1" lang="zh-TW" altLang="en-US" sz="1800">
                <a:latin typeface="Tahoma" panose="020B0604030504040204" pitchFamily="34" charset="0"/>
              </a:endParaRPr>
            </a:p>
          </p:txBody>
        </p:sp>
      </p:grpSp>
    </p:spTree>
    <p:extLst>
      <p:ext uri="{BB962C8B-B14F-4D97-AF65-F5344CB8AC3E}">
        <p14:creationId xmlns:p14="http://schemas.microsoft.com/office/powerpoint/2010/main" val="2444720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6452" y="268706"/>
            <a:ext cx="7886700" cy="1325563"/>
          </a:xfrm>
        </p:spPr>
        <p:txBody>
          <a:bodyPr/>
          <a:lstStyle/>
          <a:p>
            <a:pPr eaLnBrk="1" hangingPunct="1"/>
            <a:r>
              <a:rPr lang="en-US" altLang="en-US" dirty="0"/>
              <a:t>GLSL Implementation</a:t>
            </a:r>
          </a:p>
        </p:txBody>
      </p:sp>
      <p:sp>
        <p:nvSpPr>
          <p:cNvPr id="1200131" name="Rectangle 3"/>
          <p:cNvSpPr>
            <a:spLocks noGrp="1" noChangeArrowheads="1"/>
          </p:cNvSpPr>
          <p:nvPr>
            <p:ph idx="1"/>
          </p:nvPr>
        </p:nvSpPr>
        <p:spPr>
          <a:xfrm>
            <a:off x="423377" y="1238669"/>
            <a:ext cx="10279781" cy="4882731"/>
          </a:xfrm>
        </p:spPr>
        <p:txBody>
          <a:bodyPr rtlCol="0">
            <a:normAutofit fontScale="92500" lnSpcReduction="20000"/>
          </a:bodyPr>
          <a:lstStyle/>
          <a:p>
            <a:pPr>
              <a:lnSpc>
                <a:spcPct val="80000"/>
              </a:lnSpc>
              <a:defRPr/>
            </a:pPr>
            <a:r>
              <a:rPr lang="en-US" altLang="en-US" sz="2400" dirty="0">
                <a:solidFill>
                  <a:schemeClr val="bg1"/>
                </a:solidFill>
              </a:rPr>
              <a:t>GLSL is built into drivers (e.g., OpenGL)</a:t>
            </a:r>
          </a:p>
          <a:p>
            <a:pPr lvl="1">
              <a:lnSpc>
                <a:spcPct val="80000"/>
              </a:lnSpc>
              <a:defRPr/>
            </a:pPr>
            <a:r>
              <a:rPr lang="en-US" altLang="en-US" sz="2000" dirty="0">
                <a:solidFill>
                  <a:schemeClr val="bg1"/>
                </a:solidFill>
              </a:rPr>
              <a:t>Means your graphics driver contains an optimizing compiler for a high-level language</a:t>
            </a:r>
          </a:p>
          <a:p>
            <a:pPr lvl="2">
              <a:lnSpc>
                <a:spcPct val="80000"/>
              </a:lnSpc>
              <a:defRPr/>
            </a:pPr>
            <a:r>
              <a:rPr lang="en-US" altLang="en-US" sz="1800" dirty="0">
                <a:solidFill>
                  <a:schemeClr val="bg1"/>
                </a:solidFill>
              </a:rPr>
              <a:t>Targeting a complex, dedicate processor</a:t>
            </a:r>
          </a:p>
          <a:p>
            <a:pPr lvl="2">
              <a:lnSpc>
                <a:spcPct val="80000"/>
              </a:lnSpc>
              <a:defRPr/>
            </a:pPr>
            <a:r>
              <a:rPr lang="en-US" altLang="en-US" sz="1800" dirty="0">
                <a:solidFill>
                  <a:schemeClr val="bg1"/>
                </a:solidFill>
              </a:rPr>
              <a:t>What could possibly go wrong?</a:t>
            </a:r>
          </a:p>
          <a:p>
            <a:pPr lvl="3">
              <a:lnSpc>
                <a:spcPct val="80000"/>
              </a:lnSpc>
              <a:defRPr/>
            </a:pPr>
            <a:r>
              <a:rPr lang="en-US" altLang="en-US" sz="1600" dirty="0">
                <a:solidFill>
                  <a:schemeClr val="bg1"/>
                </a:solidFill>
              </a:rPr>
              <a:t>Well, you might want to test your </a:t>
            </a:r>
            <a:r>
              <a:rPr lang="en-US" altLang="en-US" sz="1600" dirty="0" err="1">
                <a:solidFill>
                  <a:schemeClr val="bg1"/>
                </a:solidFill>
              </a:rPr>
              <a:t>shaders</a:t>
            </a:r>
            <a:r>
              <a:rPr lang="en-US" altLang="en-US" sz="1600" dirty="0">
                <a:solidFill>
                  <a:schemeClr val="bg1"/>
                </a:solidFill>
              </a:rPr>
              <a:t> on hardware from different vendors (hint, careful about Intel Integrated Graphics)</a:t>
            </a:r>
          </a:p>
          <a:p>
            <a:pPr lvl="3">
              <a:lnSpc>
                <a:spcPct val="80000"/>
              </a:lnSpc>
              <a:defRPr/>
            </a:pPr>
            <a:r>
              <a:rPr lang="en-US" altLang="en-US" sz="1600" dirty="0">
                <a:solidFill>
                  <a:schemeClr val="bg1"/>
                </a:solidFill>
              </a:rPr>
              <a:t>But fairly mature at this point, assuming good drivers</a:t>
            </a:r>
          </a:p>
          <a:p>
            <a:pPr>
              <a:lnSpc>
                <a:spcPct val="80000"/>
              </a:lnSpc>
              <a:defRPr/>
            </a:pPr>
            <a:r>
              <a:rPr lang="en-US" altLang="en-US" sz="2400" dirty="0">
                <a:solidFill>
                  <a:schemeClr val="bg1"/>
                </a:solidFill>
              </a:rPr>
              <a:t>GLSL </a:t>
            </a:r>
            <a:r>
              <a:rPr lang="en-US" altLang="en-US" sz="2400" dirty="0" err="1">
                <a:solidFill>
                  <a:schemeClr val="bg1"/>
                </a:solidFill>
              </a:rPr>
              <a:t>shaders</a:t>
            </a:r>
            <a:r>
              <a:rPr lang="en-US" altLang="en-US" sz="2400" dirty="0">
                <a:solidFill>
                  <a:schemeClr val="bg1"/>
                </a:solidFill>
              </a:rPr>
              <a:t> compiled to hardware-dependent </a:t>
            </a:r>
            <a:r>
              <a:rPr lang="en-US" altLang="en-US" sz="2400" dirty="0" err="1">
                <a:solidFill>
                  <a:schemeClr val="bg1"/>
                </a:solidFill>
              </a:rPr>
              <a:t>shader</a:t>
            </a:r>
            <a:r>
              <a:rPr lang="en-US" altLang="en-US" sz="2400" dirty="0">
                <a:solidFill>
                  <a:schemeClr val="bg1"/>
                </a:solidFill>
              </a:rPr>
              <a:t> micro-code</a:t>
            </a:r>
          </a:p>
          <a:p>
            <a:pPr lvl="1">
              <a:lnSpc>
                <a:spcPct val="80000"/>
              </a:lnSpc>
              <a:defRPr/>
            </a:pPr>
            <a:r>
              <a:rPr lang="en-US" altLang="en-US" sz="2000" dirty="0">
                <a:solidFill>
                  <a:schemeClr val="bg1"/>
                </a:solidFill>
              </a:rPr>
              <a:t>Details all hidden from the OpenGL application programmer</a:t>
            </a:r>
          </a:p>
          <a:p>
            <a:pPr lvl="1">
              <a:lnSpc>
                <a:spcPct val="80000"/>
              </a:lnSpc>
              <a:defRPr/>
            </a:pPr>
            <a:r>
              <a:rPr lang="en-US" altLang="en-US" sz="2000" dirty="0">
                <a:solidFill>
                  <a:schemeClr val="bg1"/>
                </a:solidFill>
              </a:rPr>
              <a:t>Provides very little visibility into compiled result</a:t>
            </a:r>
          </a:p>
          <a:p>
            <a:pPr lvl="2">
              <a:lnSpc>
                <a:spcPct val="80000"/>
              </a:lnSpc>
              <a:defRPr/>
            </a:pPr>
            <a:r>
              <a:rPr lang="en-US" altLang="en-US" sz="1800" dirty="0">
                <a:solidFill>
                  <a:schemeClr val="bg1"/>
                </a:solidFill>
              </a:rPr>
              <a:t>NVIDIA’s Cg Toolkit contains compiler for Cg and GLSL code that can show you an assembly level view of your program</a:t>
            </a:r>
          </a:p>
          <a:p>
            <a:pPr lvl="3">
              <a:lnSpc>
                <a:spcPct val="80000"/>
              </a:lnSpc>
              <a:defRPr/>
            </a:pPr>
            <a:r>
              <a:rPr lang="en-US" altLang="en-US" sz="1600" dirty="0">
                <a:solidFill>
                  <a:schemeClr val="bg1"/>
                </a:solidFill>
              </a:rPr>
              <a:t>Use –</a:t>
            </a:r>
            <a:r>
              <a:rPr lang="en-US" altLang="en-US" sz="1600" dirty="0" err="1">
                <a:solidFill>
                  <a:schemeClr val="bg1"/>
                </a:solidFill>
              </a:rPr>
              <a:t>oglsl</a:t>
            </a:r>
            <a:r>
              <a:rPr lang="en-US" altLang="en-US" sz="1600" dirty="0">
                <a:solidFill>
                  <a:schemeClr val="bg1"/>
                </a:solidFill>
              </a:rPr>
              <a:t> option to accept GLSL language into </a:t>
            </a:r>
            <a:r>
              <a:rPr lang="en-US" altLang="en-US" sz="1600" dirty="0" err="1">
                <a:solidFill>
                  <a:schemeClr val="bg1"/>
                </a:solidFill>
              </a:rPr>
              <a:t>cgc</a:t>
            </a:r>
            <a:r>
              <a:rPr lang="en-US" altLang="en-US" sz="1600" dirty="0">
                <a:solidFill>
                  <a:schemeClr val="bg1"/>
                </a:solidFill>
              </a:rPr>
              <a:t> compiler</a:t>
            </a:r>
          </a:p>
          <a:p>
            <a:pPr>
              <a:lnSpc>
                <a:spcPct val="80000"/>
              </a:lnSpc>
              <a:defRPr/>
            </a:pPr>
            <a:r>
              <a:rPr lang="en-US" altLang="en-US" sz="2400" dirty="0" err="1">
                <a:solidFill>
                  <a:schemeClr val="bg1"/>
                </a:solidFill>
              </a:rPr>
              <a:t>Shaders</a:t>
            </a:r>
            <a:r>
              <a:rPr lang="en-US" altLang="en-US" sz="2400" dirty="0">
                <a:solidFill>
                  <a:schemeClr val="bg1"/>
                </a:solidFill>
              </a:rPr>
              <a:t> execution in </a:t>
            </a:r>
            <a:r>
              <a:rPr lang="en-US" altLang="en-US" sz="2400" i="1" dirty="0">
                <a:solidFill>
                  <a:schemeClr val="bg1"/>
                </a:solidFill>
              </a:rPr>
              <a:t>Single Program, Multiple Data</a:t>
            </a:r>
            <a:r>
              <a:rPr lang="en-US" altLang="en-US" sz="2400" dirty="0">
                <a:solidFill>
                  <a:schemeClr val="bg1"/>
                </a:solidFill>
              </a:rPr>
              <a:t> (SPMD) model</a:t>
            </a:r>
          </a:p>
          <a:p>
            <a:pPr lvl="1">
              <a:lnSpc>
                <a:spcPct val="80000"/>
              </a:lnSpc>
              <a:defRPr/>
            </a:pPr>
            <a:r>
              <a:rPr lang="en-US" altLang="en-US" sz="2000" dirty="0">
                <a:solidFill>
                  <a:schemeClr val="bg1"/>
                </a:solidFill>
              </a:rPr>
              <a:t>Means (in latest GPUs) that each </a:t>
            </a:r>
            <a:r>
              <a:rPr lang="en-US" altLang="en-US" sz="2000" dirty="0" err="1">
                <a:solidFill>
                  <a:schemeClr val="bg1"/>
                </a:solidFill>
              </a:rPr>
              <a:t>shader</a:t>
            </a:r>
            <a:r>
              <a:rPr lang="en-US" altLang="en-US" sz="2000" dirty="0">
                <a:solidFill>
                  <a:schemeClr val="bg1"/>
                </a:solidFill>
              </a:rPr>
              <a:t> instance can branch differently</a:t>
            </a:r>
          </a:p>
          <a:p>
            <a:pPr lvl="2">
              <a:lnSpc>
                <a:spcPct val="80000"/>
              </a:lnSpc>
              <a:defRPr/>
            </a:pPr>
            <a:r>
              <a:rPr lang="en-US" altLang="en-US" sz="1800" dirty="0">
                <a:solidFill>
                  <a:schemeClr val="bg1"/>
                </a:solidFill>
              </a:rPr>
              <a:t>More powerful than </a:t>
            </a:r>
            <a:r>
              <a:rPr lang="en-US" altLang="en-US" sz="1800" i="1" dirty="0">
                <a:solidFill>
                  <a:schemeClr val="bg1"/>
                </a:solidFill>
              </a:rPr>
              <a:t>Single Instruction, Multiple Data</a:t>
            </a:r>
            <a:r>
              <a:rPr lang="en-US" altLang="en-US" sz="1800" dirty="0">
                <a:solidFill>
                  <a:schemeClr val="bg1"/>
                </a:solidFill>
              </a:rPr>
              <a:t> (SIMD) model</a:t>
            </a:r>
          </a:p>
        </p:txBody>
      </p:sp>
    </p:spTree>
    <p:extLst>
      <p:ext uri="{BB962C8B-B14F-4D97-AF65-F5344CB8AC3E}">
        <p14:creationId xmlns:p14="http://schemas.microsoft.com/office/powerpoint/2010/main" val="635617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are shaders</a:t>
            </a:r>
          </a:p>
        </p:txBody>
      </p:sp>
      <p:sp>
        <p:nvSpPr>
          <p:cNvPr id="3" name="Content Placeholder 2"/>
          <p:cNvSpPr>
            <a:spLocks noGrp="1"/>
          </p:cNvSpPr>
          <p:nvPr>
            <p:ph idx="1"/>
          </p:nvPr>
        </p:nvSpPr>
        <p:spPr/>
        <p:txBody>
          <a:bodyPr/>
          <a:lstStyle/>
          <a:p>
            <a:r>
              <a:rPr lang="en-GB" dirty="0"/>
              <a:t>Shaders are small programs that run on the GPU</a:t>
            </a:r>
          </a:p>
          <a:p>
            <a:r>
              <a:rPr lang="en-GB" dirty="0"/>
              <a:t>We can program these shaders using one of several C like languages</a:t>
            </a:r>
          </a:p>
          <a:p>
            <a:pPr lvl="1"/>
            <a:r>
              <a:rPr lang="en-GB" dirty="0"/>
              <a:t>HLSL (High Level Shader Language, Direct X)</a:t>
            </a:r>
          </a:p>
          <a:p>
            <a:pPr lvl="1"/>
            <a:r>
              <a:rPr lang="en-GB" dirty="0"/>
              <a:t>GLSL (Graphics library Shader language, Open GL)</a:t>
            </a:r>
          </a:p>
          <a:p>
            <a:pPr lvl="1"/>
            <a:r>
              <a:rPr lang="en-GB" dirty="0"/>
              <a:t>CG (C for Graphics, Nvidia’s attempt to unify shaders for both DX and Open GL)</a:t>
            </a:r>
          </a:p>
          <a:p>
            <a:pPr lvl="1"/>
            <a:r>
              <a:rPr lang="en-GB" dirty="0"/>
              <a:t>Shader lab (Unity’s implementation of CG)</a:t>
            </a:r>
          </a:p>
          <a:p>
            <a:pPr lvl="1"/>
            <a:endParaRPr lang="en-GB" dirty="0"/>
          </a:p>
        </p:txBody>
      </p:sp>
    </p:spTree>
    <p:extLst>
      <p:ext uri="{BB962C8B-B14F-4D97-AF65-F5344CB8AC3E}">
        <p14:creationId xmlns:p14="http://schemas.microsoft.com/office/powerpoint/2010/main" val="2821556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581278" y="365125"/>
            <a:ext cx="10515600" cy="1325563"/>
          </a:xfrm>
        </p:spPr>
        <p:txBody>
          <a:bodyPr/>
          <a:lstStyle/>
          <a:p>
            <a:pPr eaLnBrk="1" hangingPunct="1"/>
            <a:r>
              <a:rPr lang="en-US" altLang="en-US" dirty="0"/>
              <a:t>Take Away Information</a:t>
            </a:r>
          </a:p>
        </p:txBody>
      </p:sp>
      <p:sp>
        <p:nvSpPr>
          <p:cNvPr id="60419" name="Rectangle 3"/>
          <p:cNvSpPr>
            <a:spLocks noGrp="1" noChangeArrowheads="1"/>
          </p:cNvSpPr>
          <p:nvPr>
            <p:ph idx="1"/>
          </p:nvPr>
        </p:nvSpPr>
        <p:spPr>
          <a:xfrm>
            <a:off x="581278" y="1581993"/>
            <a:ext cx="8229600" cy="4724400"/>
          </a:xfrm>
        </p:spPr>
        <p:txBody>
          <a:bodyPr/>
          <a:lstStyle/>
          <a:p>
            <a:pPr eaLnBrk="1" hangingPunct="1"/>
            <a:r>
              <a:rPr lang="en-US" altLang="en-US" dirty="0"/>
              <a:t>Shading gets complicated</a:t>
            </a:r>
          </a:p>
          <a:p>
            <a:pPr lvl="1" eaLnBrk="1" hangingPunct="1"/>
            <a:r>
              <a:rPr lang="en-US" altLang="en-US" dirty="0"/>
              <a:t>High-level shading languages have completely removed the need for the assembly level shading</a:t>
            </a:r>
          </a:p>
          <a:p>
            <a:pPr lvl="1" eaLnBrk="1" hangingPunct="1"/>
            <a:r>
              <a:rPr lang="en-US" altLang="en-US" dirty="0"/>
              <a:t>GLSL is the OpenGL Shading Language</a:t>
            </a:r>
          </a:p>
          <a:p>
            <a:pPr lvl="1" eaLnBrk="1" hangingPunct="1"/>
            <a:r>
              <a:rPr lang="en-US" altLang="en-US" dirty="0"/>
              <a:t>But Cg and HLSL are also widely used</a:t>
            </a:r>
          </a:p>
          <a:p>
            <a:pPr eaLnBrk="1" hangingPunct="1"/>
            <a:r>
              <a:rPr lang="en-US" altLang="en-US" dirty="0"/>
              <a:t>Multiple programmable domains in pipeline</a:t>
            </a:r>
          </a:p>
          <a:p>
            <a:pPr lvl="1" eaLnBrk="1" hangingPunct="1"/>
            <a:r>
              <a:rPr lang="en-US" altLang="en-US" dirty="0"/>
              <a:t>Vertex and fragment domains</a:t>
            </a:r>
          </a:p>
          <a:p>
            <a:pPr lvl="1" eaLnBrk="1" hangingPunct="1"/>
            <a:r>
              <a:rPr lang="en-US" altLang="en-US" dirty="0"/>
              <a:t>More recently: primitive (geometry) and tessellation</a:t>
            </a:r>
          </a:p>
        </p:txBody>
      </p:sp>
    </p:spTree>
    <p:extLst>
      <p:ext uri="{BB962C8B-B14F-4D97-AF65-F5344CB8AC3E}">
        <p14:creationId xmlns:p14="http://schemas.microsoft.com/office/powerpoint/2010/main" val="402449048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15EA-4B5A-4BC9-B68A-D8E891351F5F}"/>
              </a:ext>
            </a:extLst>
          </p:cNvPr>
          <p:cNvSpPr>
            <a:spLocks noGrp="1"/>
          </p:cNvSpPr>
          <p:nvPr>
            <p:ph type="title"/>
          </p:nvPr>
        </p:nvSpPr>
        <p:spPr/>
        <p:txBody>
          <a:bodyPr/>
          <a:lstStyle/>
          <a:p>
            <a:r>
              <a:rPr lang="en-GB" dirty="0"/>
              <a:t>Things to do this week</a:t>
            </a:r>
          </a:p>
        </p:txBody>
      </p:sp>
      <p:sp>
        <p:nvSpPr>
          <p:cNvPr id="3" name="Text Placeholder 2">
            <a:extLst>
              <a:ext uri="{FF2B5EF4-FFF2-40B4-BE49-F238E27FC236}">
                <a16:creationId xmlns:a16="http://schemas.microsoft.com/office/drawing/2014/main" id="{B4E6570D-B560-4908-A7A8-574BB31E783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91108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FBB44-CF9B-4377-93A4-67766B7EE90A}"/>
              </a:ext>
            </a:extLst>
          </p:cNvPr>
          <p:cNvSpPr>
            <a:spLocks noGrp="1"/>
          </p:cNvSpPr>
          <p:nvPr>
            <p:ph idx="1"/>
          </p:nvPr>
        </p:nvSpPr>
        <p:spPr>
          <a:xfrm>
            <a:off x="684212" y="685800"/>
            <a:ext cx="8534400" cy="5203272"/>
          </a:xfrm>
        </p:spPr>
        <p:txBody>
          <a:bodyPr/>
          <a:lstStyle/>
          <a:p>
            <a:r>
              <a:rPr lang="en-GB" dirty="0"/>
              <a:t>Create a class for your shader.</a:t>
            </a:r>
          </a:p>
          <a:p>
            <a:r>
              <a:rPr lang="en-GB" dirty="0"/>
              <a:t>this class should:</a:t>
            </a:r>
          </a:p>
          <a:p>
            <a:pPr lvl="1"/>
            <a:r>
              <a:rPr lang="en-GB" dirty="0"/>
              <a:t>Load shader files (they come as text)</a:t>
            </a:r>
          </a:p>
          <a:p>
            <a:pPr lvl="1"/>
            <a:r>
              <a:rPr lang="en-GB" dirty="0"/>
              <a:t>Have the following functions</a:t>
            </a:r>
          </a:p>
          <a:p>
            <a:pPr lvl="2"/>
            <a:r>
              <a:rPr lang="en-GB" dirty="0"/>
              <a:t>Bind (this will use the shader program for this shader)</a:t>
            </a:r>
          </a:p>
          <a:p>
            <a:pPr lvl="2"/>
            <a:r>
              <a:rPr lang="en-GB" dirty="0"/>
              <a:t>Update (this will update the uniform variables every frame)</a:t>
            </a:r>
          </a:p>
          <a:p>
            <a:r>
              <a:rPr lang="en-GB" dirty="0"/>
              <a:t>How you build this class is up to you, and forms part of your assessment. I'm not going to show you this. Thought you will see me use shader files, update and bind methods</a:t>
            </a:r>
          </a:p>
        </p:txBody>
      </p:sp>
    </p:spTree>
    <p:extLst>
      <p:ext uri="{BB962C8B-B14F-4D97-AF65-F5344CB8AC3E}">
        <p14:creationId xmlns:p14="http://schemas.microsoft.com/office/powerpoint/2010/main" val="1713161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6636-CC08-44AE-B466-2846E4646F1E}"/>
              </a:ext>
            </a:extLst>
          </p:cNvPr>
          <p:cNvSpPr>
            <a:spLocks noGrp="1"/>
          </p:cNvSpPr>
          <p:nvPr>
            <p:ph type="title"/>
          </p:nvPr>
        </p:nvSpPr>
        <p:spPr/>
        <p:txBody>
          <a:bodyPr/>
          <a:lstStyle/>
          <a:p>
            <a:r>
              <a:rPr lang="en-GB" dirty="0"/>
              <a:t>Shader files</a:t>
            </a:r>
          </a:p>
        </p:txBody>
      </p:sp>
      <p:sp>
        <p:nvSpPr>
          <p:cNvPr id="3" name="Content Placeholder 2">
            <a:extLst>
              <a:ext uri="{FF2B5EF4-FFF2-40B4-BE49-F238E27FC236}">
                <a16:creationId xmlns:a16="http://schemas.microsoft.com/office/drawing/2014/main" id="{0C17FDF5-B44E-4EA2-A810-B4DF6CE515B2}"/>
              </a:ext>
            </a:extLst>
          </p:cNvPr>
          <p:cNvSpPr>
            <a:spLocks noGrp="1"/>
          </p:cNvSpPr>
          <p:nvPr>
            <p:ph idx="1"/>
          </p:nvPr>
        </p:nvSpPr>
        <p:spPr/>
        <p:txBody>
          <a:bodyPr/>
          <a:lstStyle/>
          <a:p>
            <a:r>
              <a:rPr lang="en-GB" dirty="0"/>
              <a:t>Shader files are text files with different extension</a:t>
            </a:r>
          </a:p>
          <a:p>
            <a:pPr lvl="1"/>
            <a:r>
              <a:rPr lang="en-GB" dirty="0"/>
              <a:t>.vert</a:t>
            </a:r>
          </a:p>
          <a:p>
            <a:pPr lvl="1"/>
            <a:r>
              <a:rPr lang="en-GB" dirty="0"/>
              <a:t>.frag</a:t>
            </a:r>
          </a:p>
          <a:p>
            <a:r>
              <a:rPr lang="en-GB" dirty="0"/>
              <a:t>They look like this &gt;&gt;&gt;&gt;&gt;</a:t>
            </a:r>
          </a:p>
          <a:p>
            <a:r>
              <a:rPr lang="en-GB" dirty="0"/>
              <a:t>There just like the char arrays we had</a:t>
            </a:r>
            <a:br>
              <a:rPr lang="en-GB" dirty="0"/>
            </a:br>
            <a:r>
              <a:rPr lang="en-GB" dirty="0"/>
              <a:t>but each shader is in its own file.</a:t>
            </a:r>
          </a:p>
        </p:txBody>
      </p:sp>
      <p:pic>
        <p:nvPicPr>
          <p:cNvPr id="4" name="Picture 3">
            <a:extLst>
              <a:ext uri="{FF2B5EF4-FFF2-40B4-BE49-F238E27FC236}">
                <a16:creationId xmlns:a16="http://schemas.microsoft.com/office/drawing/2014/main" id="{20267CDD-797F-4454-A1D8-861F15CC0DCD}"/>
              </a:ext>
            </a:extLst>
          </p:cNvPr>
          <p:cNvPicPr>
            <a:picLocks noChangeAspect="1"/>
          </p:cNvPicPr>
          <p:nvPr/>
        </p:nvPicPr>
        <p:blipFill>
          <a:blip r:embed="rId2"/>
          <a:stretch>
            <a:fillRect/>
          </a:stretch>
        </p:blipFill>
        <p:spPr>
          <a:xfrm>
            <a:off x="6096000" y="2196042"/>
            <a:ext cx="6038850" cy="4210050"/>
          </a:xfrm>
          <a:prstGeom prst="rect">
            <a:avLst/>
          </a:prstGeom>
        </p:spPr>
      </p:pic>
    </p:spTree>
    <p:extLst>
      <p:ext uri="{BB962C8B-B14F-4D97-AF65-F5344CB8AC3E}">
        <p14:creationId xmlns:p14="http://schemas.microsoft.com/office/powerpoint/2010/main" val="594278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124D9F5B-C72B-41EE-97C2-D3600B627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0F498323-BD81-4CB7-B4BF-5EE3C7B692AA}"/>
              </a:ext>
            </a:extLst>
          </p:cNvPr>
          <p:cNvPicPr>
            <a:picLocks noChangeAspect="1"/>
          </p:cNvPicPr>
          <p:nvPr/>
        </p:nvPicPr>
        <p:blipFill>
          <a:blip r:embed="rId2"/>
          <a:stretch>
            <a:fillRect/>
          </a:stretch>
        </p:blipFill>
        <p:spPr>
          <a:xfrm>
            <a:off x="1472823" y="643467"/>
            <a:ext cx="3376921" cy="5350931"/>
          </a:xfrm>
          <a:prstGeom prst="rect">
            <a:avLst/>
          </a:prstGeom>
          <a:effectLst>
            <a:innerShdw blurRad="57150" dist="38100" dir="14460000">
              <a:prstClr val="black">
                <a:alpha val="70000"/>
              </a:prstClr>
            </a:innerShdw>
          </a:effectLst>
        </p:spPr>
      </p:pic>
      <p:sp>
        <p:nvSpPr>
          <p:cNvPr id="3" name="Content Placeholder 2">
            <a:extLst>
              <a:ext uri="{FF2B5EF4-FFF2-40B4-BE49-F238E27FC236}">
                <a16:creationId xmlns:a16="http://schemas.microsoft.com/office/drawing/2014/main" id="{E014E47E-786C-4C15-8DB5-C296E732638B}"/>
              </a:ext>
            </a:extLst>
          </p:cNvPr>
          <p:cNvSpPr>
            <a:spLocks noGrp="1"/>
          </p:cNvSpPr>
          <p:nvPr>
            <p:ph idx="1"/>
          </p:nvPr>
        </p:nvSpPr>
        <p:spPr>
          <a:xfrm>
            <a:off x="6095998" y="685800"/>
            <a:ext cx="4819653" cy="3615267"/>
          </a:xfrm>
        </p:spPr>
        <p:txBody>
          <a:bodyPr>
            <a:normAutofit/>
          </a:bodyPr>
          <a:lstStyle/>
          <a:p>
            <a:r>
              <a:rPr lang="en-GB" sz="1800">
                <a:solidFill>
                  <a:srgbClr val="0F496F"/>
                </a:solidFill>
              </a:rPr>
              <a:t>You can download and install an extension for visual studio called: GLSL Language integration </a:t>
            </a:r>
            <a:br>
              <a:rPr lang="en-GB" sz="1800">
                <a:solidFill>
                  <a:srgbClr val="0F496F"/>
                </a:solidFill>
              </a:rPr>
            </a:br>
            <a:r>
              <a:rPr lang="en-GB" sz="1800">
                <a:solidFill>
                  <a:srgbClr val="0F496F"/>
                </a:solidFill>
              </a:rPr>
              <a:t>(</a:t>
            </a:r>
            <a:r>
              <a:rPr lang="en-GB" sz="1800">
                <a:solidFill>
                  <a:srgbClr val="0F496F"/>
                </a:solidFill>
                <a:hlinkClick r:id="rId3"/>
              </a:rPr>
              <a:t>https://marketplace.visualstudio.com/items?itemName=DanielScherzer.GLSL</a:t>
            </a:r>
            <a:r>
              <a:rPr lang="en-GB" sz="1800">
                <a:solidFill>
                  <a:srgbClr val="0F496F"/>
                </a:solidFill>
              </a:rPr>
              <a:t>)</a:t>
            </a:r>
          </a:p>
          <a:p>
            <a:r>
              <a:rPr lang="en-GB" sz="1800">
                <a:solidFill>
                  <a:srgbClr val="0F496F"/>
                </a:solidFill>
              </a:rPr>
              <a:t>This will provide you with code highlighting for .vert and .frag files</a:t>
            </a:r>
          </a:p>
          <a:p>
            <a:r>
              <a:rPr lang="en-GB" sz="1800">
                <a:solidFill>
                  <a:srgbClr val="0F496F"/>
                </a:solidFill>
              </a:rPr>
              <a:t>Just be sure they are included in the solution.</a:t>
            </a:r>
          </a:p>
          <a:p>
            <a:endParaRPr lang="en-GB" sz="1800">
              <a:solidFill>
                <a:srgbClr val="0F496F"/>
              </a:solidFill>
            </a:endParaRPr>
          </a:p>
        </p:txBody>
      </p:sp>
      <p:grpSp>
        <p:nvGrpSpPr>
          <p:cNvPr id="7" name="Group 10">
            <a:extLst>
              <a:ext uri="{FF2B5EF4-FFF2-40B4-BE49-F238E27FC236}">
                <a16:creationId xmlns:a16="http://schemas.microsoft.com/office/drawing/2014/main" id="{0180A64C-1862-4B1B-8953-FA96DEE4C4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52859A51-B3CA-4126-956F-D0DCCBA212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8" name="Straight Connector 12">
              <a:extLst>
                <a:ext uri="{FF2B5EF4-FFF2-40B4-BE49-F238E27FC236}">
                  <a16:creationId xmlns:a16="http://schemas.microsoft.com/office/drawing/2014/main" id="{1ECA05ED-FBC3-48F4-8E6D-AB89EC608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EE24CC5-F080-45A3-B2B4-59A7BCA5AB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3EC6EC2-2351-427C-90C2-F107915733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524D87A-9540-4F77-B006-82317662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1510470"/>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010C3-97BA-445D-9939-14277C8DBC24}"/>
              </a:ext>
            </a:extLst>
          </p:cNvPr>
          <p:cNvSpPr>
            <a:spLocks noGrp="1"/>
          </p:cNvSpPr>
          <p:nvPr>
            <p:ph type="title"/>
          </p:nvPr>
        </p:nvSpPr>
        <p:spPr/>
        <p:txBody>
          <a:bodyPr/>
          <a:lstStyle/>
          <a:p>
            <a:r>
              <a:rPr lang="en-GB" dirty="0"/>
              <a:t>Questions?</a:t>
            </a:r>
          </a:p>
        </p:txBody>
      </p:sp>
      <p:sp>
        <p:nvSpPr>
          <p:cNvPr id="3" name="Text Placeholder 2">
            <a:extLst>
              <a:ext uri="{FF2B5EF4-FFF2-40B4-BE49-F238E27FC236}">
                <a16:creationId xmlns:a16="http://schemas.microsoft.com/office/drawing/2014/main" id="{D805CFA9-53B4-4B2D-A362-70B5E6FE49E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45437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Vertices to Pixels</a:t>
            </a:r>
          </a:p>
        </p:txBody>
      </p:sp>
      <p:sp>
        <p:nvSpPr>
          <p:cNvPr id="3" name="Content Placeholder 2"/>
          <p:cNvSpPr>
            <a:spLocks noGrp="1"/>
          </p:cNvSpPr>
          <p:nvPr>
            <p:ph idx="1"/>
          </p:nvPr>
        </p:nvSpPr>
        <p:spPr>
          <a:xfrm>
            <a:off x="838200" y="1487144"/>
            <a:ext cx="4879206" cy="4351338"/>
          </a:xfrm>
        </p:spPr>
        <p:txBody>
          <a:bodyPr/>
          <a:lstStyle/>
          <a:p>
            <a:r>
              <a:rPr lang="en-GB" dirty="0"/>
              <a:t>Vertex Data</a:t>
            </a:r>
          </a:p>
          <a:p>
            <a:pPr lvl="1"/>
            <a:r>
              <a:rPr lang="en-GB" dirty="0"/>
              <a:t>(Positions, Colours, Texture Coordinates, ..)</a:t>
            </a:r>
          </a:p>
          <a:p>
            <a:r>
              <a:rPr lang="en-GB" dirty="0"/>
              <a:t>Indices</a:t>
            </a:r>
          </a:p>
          <a:p>
            <a:pPr lvl="1"/>
            <a:r>
              <a:rPr lang="en-GB" dirty="0"/>
              <a:t>(Connections of Vertices to form geometry/triangles)</a:t>
            </a:r>
          </a:p>
          <a:p>
            <a:endParaRPr lang="en-GB" dirty="0"/>
          </a:p>
        </p:txBody>
      </p:sp>
      <p:pic>
        <p:nvPicPr>
          <p:cNvPr id="4" name="Picture 3"/>
          <p:cNvPicPr>
            <a:picLocks noChangeAspect="1"/>
          </p:cNvPicPr>
          <p:nvPr/>
        </p:nvPicPr>
        <p:blipFill>
          <a:blip r:embed="rId2"/>
          <a:stretch>
            <a:fillRect/>
          </a:stretch>
        </p:blipFill>
        <p:spPr>
          <a:xfrm>
            <a:off x="6191250" y="2248351"/>
            <a:ext cx="5162550" cy="2828925"/>
          </a:xfrm>
          <a:prstGeom prst="rect">
            <a:avLst/>
          </a:prstGeom>
        </p:spPr>
      </p:pic>
    </p:spTree>
    <p:extLst>
      <p:ext uri="{BB962C8B-B14F-4D97-AF65-F5344CB8AC3E}">
        <p14:creationId xmlns:p14="http://schemas.microsoft.com/office/powerpoint/2010/main" val="118889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4212" y="4487332"/>
            <a:ext cx="8534400" cy="1507067"/>
          </a:xfrm>
        </p:spPr>
        <p:txBody>
          <a:bodyPr>
            <a:normAutofit/>
          </a:bodyPr>
          <a:lstStyle/>
          <a:p>
            <a:r>
              <a:rPr lang="en-GB" dirty="0"/>
              <a:t>The graphics pipeline</a:t>
            </a:r>
          </a:p>
        </p:txBody>
      </p:sp>
      <p:pic>
        <p:nvPicPr>
          <p:cNvPr id="1030" name="Picture 6" descr="http://romain.vergne.free.fr/teaching/IS/imgs03/pipeline-v1-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39" y="863852"/>
            <a:ext cx="5304759" cy="3315473"/>
          </a:xfrm>
          <a:prstGeom prst="rect">
            <a:avLst/>
          </a:prstGeom>
          <a:noFill/>
          <a:effectLst>
            <a:innerShdw blurRad="57150" dist="38100" dir="14460000">
              <a:prstClr val="black">
                <a:alpha val="70000"/>
              </a:prstClr>
            </a:innerShdw>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499654" y="733647"/>
            <a:ext cx="4419171" cy="3575884"/>
          </a:xfrm>
        </p:spPr>
        <p:txBody>
          <a:bodyPr>
            <a:normAutofit/>
          </a:bodyPr>
          <a:lstStyle/>
          <a:p>
            <a:r>
              <a:rPr lang="en-GB" dirty="0"/>
              <a:t>All programmable stages can access the shared memory</a:t>
            </a:r>
          </a:p>
          <a:p>
            <a:r>
              <a:rPr lang="en-GB" dirty="0"/>
              <a:t>Data can be directly passed on to the next </a:t>
            </a:r>
            <a:r>
              <a:rPr lang="en-GB" dirty="0" err="1"/>
              <a:t>shader</a:t>
            </a:r>
            <a:r>
              <a:rPr lang="en-GB" dirty="0"/>
              <a:t>.</a:t>
            </a:r>
          </a:p>
          <a:p>
            <a:r>
              <a:rPr lang="en-GB" dirty="0"/>
              <a:t>What stages are programmable?</a:t>
            </a:r>
          </a:p>
          <a:p>
            <a:pPr lvl="1"/>
            <a:r>
              <a:rPr lang="en-GB" dirty="0"/>
              <a:t>The vertex </a:t>
            </a:r>
            <a:r>
              <a:rPr lang="en-GB" dirty="0" err="1"/>
              <a:t>shader</a:t>
            </a:r>
            <a:endParaRPr lang="en-GB" dirty="0"/>
          </a:p>
          <a:p>
            <a:pPr lvl="1"/>
            <a:r>
              <a:rPr lang="en-GB" dirty="0"/>
              <a:t>The geometry </a:t>
            </a:r>
            <a:r>
              <a:rPr lang="en-GB" dirty="0" err="1"/>
              <a:t>shader</a:t>
            </a:r>
            <a:r>
              <a:rPr lang="en-GB" dirty="0"/>
              <a:t> </a:t>
            </a:r>
          </a:p>
          <a:p>
            <a:pPr lvl="1"/>
            <a:r>
              <a:rPr lang="en-GB" dirty="0"/>
              <a:t>The fragment </a:t>
            </a:r>
            <a:r>
              <a:rPr lang="en-GB" dirty="0" err="1"/>
              <a:t>shader</a:t>
            </a:r>
            <a:endParaRPr lang="en-GB" dirty="0"/>
          </a:p>
        </p:txBody>
      </p:sp>
    </p:spTree>
    <p:extLst>
      <p:ext uri="{BB962C8B-B14F-4D97-AF65-F5344CB8AC3E}">
        <p14:creationId xmlns:p14="http://schemas.microsoft.com/office/powerpoint/2010/main" val="790147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dirty="0"/>
              <a:t>Lighting, Texturing, Shading</a:t>
            </a:r>
          </a:p>
        </p:txBody>
      </p:sp>
      <p:sp>
        <p:nvSpPr>
          <p:cNvPr id="7171" name="Rectangle 3"/>
          <p:cNvSpPr>
            <a:spLocks noGrp="1" noChangeArrowheads="1"/>
          </p:cNvSpPr>
          <p:nvPr>
            <p:ph idx="1"/>
          </p:nvPr>
        </p:nvSpPr>
        <p:spPr/>
        <p:txBody>
          <a:bodyPr>
            <a:normAutofit fontScale="92500" lnSpcReduction="10000"/>
          </a:bodyPr>
          <a:lstStyle/>
          <a:p>
            <a:pPr eaLnBrk="1" hangingPunct="1"/>
            <a:r>
              <a:rPr lang="en-US" altLang="en-US" dirty="0"/>
              <a:t>Transformation, Texturing and Lighting</a:t>
            </a:r>
          </a:p>
          <a:p>
            <a:pPr eaLnBrk="1" hangingPunct="1"/>
            <a:endParaRPr lang="en-US" altLang="en-US" dirty="0"/>
          </a:p>
          <a:p>
            <a:pPr eaLnBrk="1" hangingPunct="1"/>
            <a:r>
              <a:rPr lang="en-US" altLang="en-US" dirty="0"/>
              <a:t>What if…</a:t>
            </a:r>
          </a:p>
          <a:p>
            <a:pPr lvl="1" eaLnBrk="1" hangingPunct="1"/>
            <a:r>
              <a:rPr lang="en-US" altLang="en-US" dirty="0"/>
              <a:t>We could write a program that controls these</a:t>
            </a:r>
          </a:p>
          <a:p>
            <a:pPr eaLnBrk="1" hangingPunct="1"/>
            <a:r>
              <a:rPr lang="en-US" altLang="en-US" dirty="0"/>
              <a:t>What if…</a:t>
            </a:r>
          </a:p>
          <a:p>
            <a:pPr lvl="1" eaLnBrk="1" hangingPunct="1"/>
            <a:r>
              <a:rPr lang="en-US" altLang="en-US" dirty="0"/>
              <a:t>These programs could execute in dedicated hardware</a:t>
            </a:r>
          </a:p>
          <a:p>
            <a:pPr eaLnBrk="1" hangingPunct="1"/>
            <a:r>
              <a:rPr lang="en-US" altLang="en-US" dirty="0"/>
              <a:t>What if…</a:t>
            </a:r>
          </a:p>
          <a:p>
            <a:pPr lvl="1" eaLnBrk="1" hangingPunct="1"/>
            <a:r>
              <a:rPr lang="en-US" altLang="en-US" dirty="0"/>
              <a:t>We could write these programs in a high-level language</a:t>
            </a:r>
          </a:p>
          <a:p>
            <a:pPr eaLnBrk="1" hangingPunct="1"/>
            <a:r>
              <a:rPr lang="en-US" altLang="en-US" b="1" u="sng" dirty="0">
                <a:solidFill>
                  <a:srgbClr val="FF0000"/>
                </a:solidFill>
              </a:rPr>
              <a:t>That’s what shaders </a:t>
            </a:r>
            <a:r>
              <a:rPr lang="en-US" altLang="en-US" b="1" u="sng">
                <a:solidFill>
                  <a:srgbClr val="FF0000"/>
                </a:solidFill>
              </a:rPr>
              <a:t>are for!</a:t>
            </a:r>
            <a:endParaRPr lang="en-US" altLang="en-US" b="1" u="sng" dirty="0">
              <a:solidFill>
                <a:srgbClr val="FF0000"/>
              </a:solidFill>
            </a:endParaRPr>
          </a:p>
        </p:txBody>
      </p:sp>
    </p:spTree>
    <p:extLst>
      <p:ext uri="{BB962C8B-B14F-4D97-AF65-F5344CB8AC3E}">
        <p14:creationId xmlns:p14="http://schemas.microsoft.com/office/powerpoint/2010/main" val="416341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animEffect transition="in" filter="fade">
                                      <p:cBhvr>
                                        <p:cTn id="7" dur="500"/>
                                        <p:tgtEl>
                                          <p:spTgt spid="717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1">
                                            <p:txEl>
                                              <p:pRg st="3" end="3"/>
                                            </p:txEl>
                                          </p:spTgt>
                                        </p:tgtEl>
                                        <p:attrNameLst>
                                          <p:attrName>style.visibility</p:attrName>
                                        </p:attrNameLst>
                                      </p:cBhvr>
                                      <p:to>
                                        <p:strVal val="visible"/>
                                      </p:to>
                                    </p:set>
                                    <p:animEffect transition="in" filter="fade">
                                      <p:cBhvr>
                                        <p:cTn id="10" dur="500"/>
                                        <p:tgtEl>
                                          <p:spTgt spid="7171">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animEffect transition="in" filter="fade">
                                      <p:cBhvr>
                                        <p:cTn id="15" dur="500"/>
                                        <p:tgtEl>
                                          <p:spTgt spid="717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171">
                                            <p:txEl>
                                              <p:pRg st="5" end="5"/>
                                            </p:txEl>
                                          </p:spTgt>
                                        </p:tgtEl>
                                        <p:attrNameLst>
                                          <p:attrName>style.visibility</p:attrName>
                                        </p:attrNameLst>
                                      </p:cBhvr>
                                      <p:to>
                                        <p:strVal val="visible"/>
                                      </p:to>
                                    </p:set>
                                    <p:animEffect transition="in" filter="fade">
                                      <p:cBhvr>
                                        <p:cTn id="18" dur="500"/>
                                        <p:tgtEl>
                                          <p:spTgt spid="7171">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171">
                                            <p:txEl>
                                              <p:pRg st="6" end="6"/>
                                            </p:txEl>
                                          </p:spTgt>
                                        </p:tgtEl>
                                        <p:attrNameLst>
                                          <p:attrName>style.visibility</p:attrName>
                                        </p:attrNameLst>
                                      </p:cBhvr>
                                      <p:to>
                                        <p:strVal val="visible"/>
                                      </p:to>
                                    </p:set>
                                    <p:animEffect transition="in" filter="fade">
                                      <p:cBhvr>
                                        <p:cTn id="23" dur="500"/>
                                        <p:tgtEl>
                                          <p:spTgt spid="7171">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171">
                                            <p:txEl>
                                              <p:pRg st="7" end="7"/>
                                            </p:txEl>
                                          </p:spTgt>
                                        </p:tgtEl>
                                        <p:attrNameLst>
                                          <p:attrName>style.visibility</p:attrName>
                                        </p:attrNameLst>
                                      </p:cBhvr>
                                      <p:to>
                                        <p:strVal val="visible"/>
                                      </p:to>
                                    </p:set>
                                    <p:animEffect transition="in" filter="fade">
                                      <p:cBhvr>
                                        <p:cTn id="26" dur="500"/>
                                        <p:tgtEl>
                                          <p:spTgt spid="7171">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do they do?</a:t>
            </a:r>
          </a:p>
        </p:txBody>
      </p:sp>
      <p:sp>
        <p:nvSpPr>
          <p:cNvPr id="3" name="Content Placeholder 2"/>
          <p:cNvSpPr>
            <a:spLocks noGrp="1"/>
          </p:cNvSpPr>
          <p:nvPr>
            <p:ph idx="1"/>
          </p:nvPr>
        </p:nvSpPr>
        <p:spPr/>
        <p:txBody>
          <a:bodyPr/>
          <a:lstStyle/>
          <a:p>
            <a:r>
              <a:rPr lang="en-GB" dirty="0"/>
              <a:t>Everything</a:t>
            </a:r>
          </a:p>
          <a:p>
            <a:r>
              <a:rPr lang="en-GB" dirty="0"/>
              <a:t>Vertex </a:t>
            </a:r>
            <a:r>
              <a:rPr lang="en-GB" dirty="0" err="1"/>
              <a:t>shaders</a:t>
            </a:r>
            <a:r>
              <a:rPr lang="en-GB" dirty="0"/>
              <a:t> are part of the geometry creation process</a:t>
            </a:r>
          </a:p>
          <a:p>
            <a:r>
              <a:rPr lang="en-GB" dirty="0"/>
              <a:t>The geometry shader allows you to add more triangles to your mesh, on the fly.</a:t>
            </a:r>
          </a:p>
          <a:p>
            <a:r>
              <a:rPr lang="en-GB" dirty="0"/>
              <a:t>The fragment </a:t>
            </a:r>
            <a:r>
              <a:rPr lang="en-GB" dirty="0" err="1"/>
              <a:t>shader</a:t>
            </a:r>
            <a:r>
              <a:rPr lang="en-GB" dirty="0"/>
              <a:t> allows you to mess with the colours (sounds boring but its really not)</a:t>
            </a:r>
          </a:p>
        </p:txBody>
      </p:sp>
    </p:spTree>
    <p:extLst>
      <p:ext uri="{BB962C8B-B14F-4D97-AF65-F5344CB8AC3E}">
        <p14:creationId xmlns:p14="http://schemas.microsoft.com/office/powerpoint/2010/main" val="1013915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4212" y="4487332"/>
            <a:ext cx="8534400" cy="1507067"/>
          </a:xfrm>
        </p:spPr>
        <p:txBody>
          <a:bodyPr>
            <a:normAutofit/>
          </a:bodyPr>
          <a:lstStyle/>
          <a:p>
            <a:r>
              <a:rPr lang="en-GB" dirty="0"/>
              <a:t>Vertex </a:t>
            </a:r>
            <a:r>
              <a:rPr lang="en-GB" dirty="0" err="1"/>
              <a:t>shader</a:t>
            </a:r>
            <a:endParaRPr lang="en-GB" dirty="0"/>
          </a:p>
        </p:txBody>
      </p:sp>
      <p:pic>
        <p:nvPicPr>
          <p:cNvPr id="3074" name="Picture 2" descr="Image result for vertex sha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615" y="733647"/>
            <a:ext cx="4644006" cy="3575884"/>
          </a:xfrm>
          <a:prstGeom prst="rect">
            <a:avLst/>
          </a:prstGeom>
          <a:noFill/>
          <a:effectLst>
            <a:innerShdw blurRad="57150" dist="38100" dir="14460000">
              <a:prstClr val="black">
                <a:alpha val="70000"/>
              </a:prstClr>
            </a:innerShdw>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499654" y="733647"/>
            <a:ext cx="4419171" cy="3575884"/>
          </a:xfrm>
        </p:spPr>
        <p:txBody>
          <a:bodyPr>
            <a:normAutofit/>
          </a:bodyPr>
          <a:lstStyle/>
          <a:p>
            <a:r>
              <a:rPr lang="en-GB" dirty="0"/>
              <a:t>It can directly effect vertex information.</a:t>
            </a:r>
          </a:p>
          <a:p>
            <a:r>
              <a:rPr lang="en-GB" dirty="0"/>
              <a:t>You can move them around</a:t>
            </a:r>
          </a:p>
          <a:p>
            <a:r>
              <a:rPr lang="en-GB" dirty="0"/>
              <a:t>Calculate the normal direction of a tri</a:t>
            </a:r>
          </a:p>
          <a:p>
            <a:r>
              <a:rPr lang="en-GB" dirty="0"/>
              <a:t>Calculate the tangent and bi tangent (useful later on in the fragment </a:t>
            </a:r>
            <a:r>
              <a:rPr lang="en-GB" dirty="0" err="1"/>
              <a:t>shader</a:t>
            </a:r>
            <a:r>
              <a:rPr lang="en-GB" dirty="0"/>
              <a:t>).</a:t>
            </a:r>
          </a:p>
        </p:txBody>
      </p:sp>
    </p:spTree>
    <p:extLst>
      <p:ext uri="{BB962C8B-B14F-4D97-AF65-F5344CB8AC3E}">
        <p14:creationId xmlns:p14="http://schemas.microsoft.com/office/powerpoint/2010/main" val="77820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4212" y="4487332"/>
            <a:ext cx="8534400" cy="1507067"/>
          </a:xfrm>
        </p:spPr>
        <p:txBody>
          <a:bodyPr>
            <a:normAutofit/>
          </a:bodyPr>
          <a:lstStyle/>
          <a:p>
            <a:r>
              <a:rPr lang="en-GB" dirty="0"/>
              <a:t>Geometry </a:t>
            </a:r>
            <a:r>
              <a:rPr lang="en-GB" dirty="0" err="1"/>
              <a:t>shader</a:t>
            </a:r>
            <a:endParaRPr lang="en-GB" dirty="0"/>
          </a:p>
        </p:txBody>
      </p:sp>
      <p:pic>
        <p:nvPicPr>
          <p:cNvPr id="4" name="Picture 2" descr="Image result for Heaven Benchmark dragon lo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1239" y="1029626"/>
            <a:ext cx="5304759" cy="2983926"/>
          </a:xfrm>
          <a:prstGeom prst="rect">
            <a:avLst/>
          </a:prstGeom>
          <a:noFill/>
          <a:effectLst>
            <a:innerShdw blurRad="57150" dist="38100" dir="14460000">
              <a:prstClr val="black">
                <a:alpha val="70000"/>
              </a:prstClr>
            </a:innerShdw>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499654" y="733647"/>
            <a:ext cx="4419171" cy="3575884"/>
          </a:xfrm>
        </p:spPr>
        <p:txBody>
          <a:bodyPr>
            <a:normAutofit/>
          </a:bodyPr>
          <a:lstStyle/>
          <a:p>
            <a:r>
              <a:rPr lang="en-GB" dirty="0"/>
              <a:t>Allows you to create geometry on the fly, using a map or generating it yourself</a:t>
            </a:r>
          </a:p>
        </p:txBody>
      </p:sp>
    </p:spTree>
    <p:extLst>
      <p:ext uri="{BB962C8B-B14F-4D97-AF65-F5344CB8AC3E}">
        <p14:creationId xmlns:p14="http://schemas.microsoft.com/office/powerpoint/2010/main" val="3353684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5126" name="Rectangle 72">
            <a:extLst>
              <a:ext uri="{FF2B5EF4-FFF2-40B4-BE49-F238E27FC236}">
                <a16:creationId xmlns:a16="http://schemas.microsoft.com/office/drawing/2014/main" id="{256FCDAA-76C3-414B-9868-73075E15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1860" y="4487332"/>
            <a:ext cx="5627258" cy="1507067"/>
          </a:xfrm>
        </p:spPr>
        <p:txBody>
          <a:bodyPr>
            <a:normAutofit/>
          </a:bodyPr>
          <a:lstStyle/>
          <a:p>
            <a:r>
              <a:rPr lang="en-GB" dirty="0"/>
              <a:t>Fragment </a:t>
            </a:r>
            <a:r>
              <a:rPr lang="en-GB" dirty="0" err="1"/>
              <a:t>shader</a:t>
            </a:r>
            <a:endParaRPr lang="en-GB" dirty="0"/>
          </a:p>
        </p:txBody>
      </p:sp>
      <p:sp>
        <p:nvSpPr>
          <p:cNvPr id="75" name="Snip Diagonal Corner Rectangle 16">
            <a:extLst>
              <a:ext uri="{FF2B5EF4-FFF2-40B4-BE49-F238E27FC236}">
                <a16:creationId xmlns:a16="http://schemas.microsoft.com/office/drawing/2014/main" id="{02C8A649-1D4D-44CF-8C8E-C38947F4C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fragment shader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049" y="1031025"/>
            <a:ext cx="3021544" cy="22661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normal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48" y="3581780"/>
            <a:ext cx="3020257" cy="198581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661860" y="685800"/>
            <a:ext cx="6253792" cy="3615267"/>
          </a:xfrm>
        </p:spPr>
        <p:txBody>
          <a:bodyPr>
            <a:normAutofit/>
          </a:bodyPr>
          <a:lstStyle/>
          <a:p>
            <a:r>
              <a:rPr lang="en-GB" dirty="0"/>
              <a:t>Applies colour information to a surface</a:t>
            </a:r>
          </a:p>
          <a:p>
            <a:pPr lvl="1"/>
            <a:r>
              <a:rPr lang="en-GB" dirty="0"/>
              <a:t>textures</a:t>
            </a:r>
          </a:p>
          <a:p>
            <a:pPr lvl="1"/>
            <a:r>
              <a:rPr lang="en-GB" dirty="0"/>
              <a:t>Colour</a:t>
            </a:r>
          </a:p>
          <a:p>
            <a:pPr lvl="1"/>
            <a:r>
              <a:rPr lang="en-GB" dirty="0"/>
              <a:t>Lighting </a:t>
            </a:r>
          </a:p>
          <a:p>
            <a:pPr lvl="1"/>
            <a:r>
              <a:rPr lang="en-GB" dirty="0"/>
              <a:t>Shadow</a:t>
            </a:r>
          </a:p>
          <a:p>
            <a:pPr lvl="1"/>
            <a:r>
              <a:rPr lang="en-GB" dirty="0"/>
              <a:t>Normal maps</a:t>
            </a:r>
          </a:p>
        </p:txBody>
      </p:sp>
      <p:grpSp>
        <p:nvGrpSpPr>
          <p:cNvPr id="77" name="Group 76">
            <a:extLst>
              <a:ext uri="{FF2B5EF4-FFF2-40B4-BE49-F238E27FC236}">
                <a16:creationId xmlns:a16="http://schemas.microsoft.com/office/drawing/2014/main" id="{67C5301E-91B2-4536-893D-47EA274444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78" name="Straight Connector 77">
              <a:extLst>
                <a:ext uri="{FF2B5EF4-FFF2-40B4-BE49-F238E27FC236}">
                  <a16:creationId xmlns:a16="http://schemas.microsoft.com/office/drawing/2014/main" id="{F83E5BFD-97A3-4CE9-8A0E-58925ADC2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D47D4CB-D05F-43B7-8F49-A8C05F1529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35A6C8F7-8B78-4F06-BB3B-CEDC620AE1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34E8F06-BC4C-45A5-8A7F-CDF897B95F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8288604C-C490-4533-AA80-11F92325C7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3512324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1927</Words>
  <Application>Microsoft Office PowerPoint</Application>
  <PresentationFormat>Widescreen</PresentationFormat>
  <Paragraphs>327</Paragraphs>
  <Slides>36</Slides>
  <Notes>15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5" baseType="lpstr">
      <vt:lpstr>Arial</vt:lpstr>
      <vt:lpstr>Calibri</vt:lpstr>
      <vt:lpstr>Century Gothic</vt:lpstr>
      <vt:lpstr>Courier New</vt:lpstr>
      <vt:lpstr>Tahoma</vt:lpstr>
      <vt:lpstr>Wingdings</vt:lpstr>
      <vt:lpstr>Wingdings 3</vt:lpstr>
      <vt:lpstr>Slice</vt:lpstr>
      <vt:lpstr>Bitmap Image</vt:lpstr>
      <vt:lpstr>Programming for Graphics</vt:lpstr>
      <vt:lpstr>Shaders</vt:lpstr>
      <vt:lpstr>What are shaders</vt:lpstr>
      <vt:lpstr>The graphics pipeline</vt:lpstr>
      <vt:lpstr>Lighting, Texturing, Shading</vt:lpstr>
      <vt:lpstr>What do they do?</vt:lpstr>
      <vt:lpstr>Vertex shader</vt:lpstr>
      <vt:lpstr>Geometry shader</vt:lpstr>
      <vt:lpstr>Fragment shader</vt:lpstr>
      <vt:lpstr>The compute shader</vt:lpstr>
      <vt:lpstr>Why is it faster?</vt:lpstr>
      <vt:lpstr>Comparison!</vt:lpstr>
      <vt:lpstr>PowerPoint Presentation</vt:lpstr>
      <vt:lpstr>Why do we care?</vt:lpstr>
      <vt:lpstr>Like this</vt:lpstr>
      <vt:lpstr>GPU vs CPU</vt:lpstr>
      <vt:lpstr>Key Trend in OpenGL Evolution</vt:lpstr>
      <vt:lpstr>Programming Shaders inside GPU</vt:lpstr>
      <vt:lpstr>Example Simple Shaders</vt:lpstr>
      <vt:lpstr>Low-level Assembly vs.High-level Shading Language</vt:lpstr>
      <vt:lpstr>Building Up Shaders</vt:lpstr>
      <vt:lpstr>Managing Shader Operations Graphically </vt:lpstr>
      <vt:lpstr>Pioneering Shading Language</vt:lpstr>
      <vt:lpstr>Shading Language Evolution </vt:lpstr>
      <vt:lpstr>OpenGL Shading Language</vt:lpstr>
      <vt:lpstr>Shader Language Overview</vt:lpstr>
      <vt:lpstr>Vertex Shader Inputs &amp; Outputs</vt:lpstr>
      <vt:lpstr>Fragment Shader Ins &amp; Outs</vt:lpstr>
      <vt:lpstr>GLSL Implementation</vt:lpstr>
      <vt:lpstr>Take Away Information</vt:lpstr>
      <vt:lpstr>Things to do this week</vt:lpstr>
      <vt:lpstr>PowerPoint Presentation</vt:lpstr>
      <vt:lpstr>Shader files</vt:lpstr>
      <vt:lpstr>PowerPoint Presentation</vt:lpstr>
      <vt:lpstr>Questions?</vt:lpstr>
      <vt:lpstr>Vertices to Pixels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for Graphics</dc:title>
  <dc:creator>Nick Thomas</dc:creator>
  <cp:lastModifiedBy>Nicholas Thomas</cp:lastModifiedBy>
  <cp:revision>1</cp:revision>
  <dcterms:created xsi:type="dcterms:W3CDTF">2019-02-12T13:07:42Z</dcterms:created>
  <dcterms:modified xsi:type="dcterms:W3CDTF">2020-03-06T08:57:03Z</dcterms:modified>
</cp:coreProperties>
</file>